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60" r:id="rId4"/>
    <p:sldId id="257" r:id="rId5"/>
    <p:sldId id="263" r:id="rId6"/>
    <p:sldId id="271" r:id="rId7"/>
    <p:sldId id="264" r:id="rId8"/>
    <p:sldId id="267" r:id="rId9"/>
    <p:sldId id="268" r:id="rId10"/>
    <p:sldId id="269" r:id="rId11"/>
    <p:sldId id="266" r:id="rId12"/>
    <p:sldId id="272" r:id="rId13"/>
    <p:sldId id="270" r:id="rId14"/>
    <p:sldId id="273" r:id="rId15"/>
    <p:sldId id="277" r:id="rId16"/>
    <p:sldId id="274" r:id="rId17"/>
    <p:sldId id="275" r:id="rId18"/>
    <p:sldId id="276" r:id="rId19"/>
    <p:sldId id="284" r:id="rId20"/>
    <p:sldId id="279" r:id="rId21"/>
    <p:sldId id="280" r:id="rId22"/>
    <p:sldId id="281" r:id="rId23"/>
    <p:sldId id="282" r:id="rId24"/>
    <p:sldId id="283" r:id="rId25"/>
    <p:sldId id="25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082"/>
    <a:srgbClr val="220FBF"/>
    <a:srgbClr val="CC99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A58B-9928-47E5-B8FA-0DE495C7C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2401BA-B46D-41C4-85E3-A16020AB2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953C0-1BA6-4A8D-9FFB-B3296F21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960EE5-B62B-4D07-9CE0-D148FED2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CAE8B-1EE7-4DC3-A2E6-52C0E143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FFA3A-011B-43BE-9672-F62C67C4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7867E3-4AF7-4828-B1D1-F5253E0E5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91504B-6AEE-43BE-A9BF-90D8F3AD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8BC08E-BE34-4D22-B2C7-42EDDAEF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D3B7CE-C30C-4F1C-8CCC-3F2621A5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433A1C-E3F9-48CB-896B-829ECEE53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9A0191-5591-48B3-B212-4BABF133D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40F007-0DBE-42D8-89A9-96AB8E20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BD203-1292-45AD-B4ED-02AFC350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213D0A-673E-4A4A-B09A-0D4AECCA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CE86F-3582-4272-86EA-BACF856C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DE48D-54DF-4DB3-9E62-525B02EAE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6CF612-68B4-42D3-9F9C-40BF05DA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BAE3B-1F48-448D-A367-42CB09BD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8543D-3862-4AA7-8714-BF9A2AB9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5223D-2287-4E5D-A54D-BCD70BA8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62EEC9-A905-44A1-857A-074A3A61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8C092-E334-4C9C-9606-E755870E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236019-6E1E-4338-9AFE-37ED61A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408CE9-07F8-4164-9C8E-E38B4832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98BAD-2040-43B6-A025-225C37CE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D5620-10EA-449A-BC6A-A581DBD97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29B6B5-5036-4047-9A19-48962C75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73A28F-A2E2-482E-A872-22827EB7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338D42-5DA2-4EC7-80B4-D6E812BB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50FF82-9928-4847-A210-BD169FA9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92496-3A67-4C44-8DC0-BB191639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3A39D9-E194-40A8-852D-3E6450A8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F5E59A-C878-4EFB-8824-86B87414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BDB66-52F1-4B91-A429-BE4BB0C1A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78380E-5BDB-43E1-BD56-49698A18A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B66598-54F7-458A-8179-2C7E596E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FD932E-73D4-4182-A6EF-4C66CFA6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633B7F-84FA-4F96-9EB9-F4C7B85D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9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1A9AE-5951-44FD-8F56-43A1F28B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C3D26F-1E08-4475-97C4-71E8E7AF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7DCB10-E27B-4BCD-B280-F43A36B2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9CFE72-87CE-4E33-9628-7854541D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5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73807E-BDC0-45D1-B2EB-707518EA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0E30BD-D38F-44CE-A957-27E2544B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898D2B-3E9B-4F58-8E5B-49EBC52C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D2D16-AE67-4FF8-8A4B-71A44AC5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B9745-5394-48F7-8D0D-FDE7A760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2C4EFE-2EA9-486D-8524-439093C21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BFD944-47D6-4FF7-966B-4A16DB4E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4F1882-BDAE-4FBB-9ECB-D939A1D9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1D3D2B-3E70-498F-89F8-C19636E7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026C6-0612-4BBA-9FE4-A26DB4C7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0370A7-B581-4DA5-ACC8-AD4A8D3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98A4A6-CA6C-4AF9-BBE7-2C32CB670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028BC-94E5-497C-901E-F98697B6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940B84-71C9-40EF-B101-A3E416A8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E6DFD-423B-4AD2-929F-92415269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C343D-195C-4697-955E-727C853E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93A3BF-180C-4616-8C02-78A3B75B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83785-A2DE-4F32-9585-D8652483C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CA66-78B6-4DAA-A142-1001CC704D05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100533-96FD-4547-A406-483341256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98994C-278A-4118-B284-A532C44F3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50C5-EAF9-418D-8910-75E4F9525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2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0">
            <a:extLst>
              <a:ext uri="{FF2B5EF4-FFF2-40B4-BE49-F238E27FC236}">
                <a16:creationId xmlns:a16="http://schemas.microsoft.com/office/drawing/2014/main" id="{0ED8506D-959E-46D5-95A0-D2CB6CB37029}"/>
              </a:ext>
            </a:extLst>
          </p:cNvPr>
          <p:cNvSpPr txBox="1">
            <a:spLocks noChangeArrowheads="1"/>
          </p:cNvSpPr>
          <p:nvPr/>
        </p:nvSpPr>
        <p:spPr>
          <a:xfrm>
            <a:off x="652116" y="5302584"/>
            <a:ext cx="4875225" cy="54451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altLang="pt-BR" sz="24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Espírita “Dr. </a:t>
            </a:r>
            <a:r>
              <a:rPr lang="es-UY" altLang="pt-BR" sz="2400" dirty="0" err="1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Ailton</a:t>
            </a:r>
            <a:r>
              <a:rPr lang="es-UY" altLang="pt-BR" sz="24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Nogueira”</a:t>
            </a:r>
            <a:br>
              <a:rPr lang="es-UY" altLang="pt-BR" sz="24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altLang="pt-BR" sz="16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ENSINO</a:t>
            </a:r>
            <a:endParaRPr lang="es-ES" altLang="pt-BR" sz="1600" dirty="0">
              <a:solidFill>
                <a:srgbClr val="4B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2">
            <a:extLst>
              <a:ext uri="{FF2B5EF4-FFF2-40B4-BE49-F238E27FC236}">
                <a16:creationId xmlns:a16="http://schemas.microsoft.com/office/drawing/2014/main" id="{19656C32-2CFF-4980-BA1F-63606875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16" y="5847097"/>
            <a:ext cx="4875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UY" altLang="pt-BR" sz="20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BÁSICO DO TRABALHADOR</a:t>
            </a:r>
          </a:p>
          <a:p>
            <a:pPr algn="l"/>
            <a:r>
              <a:rPr lang="es-UY" altLang="pt-BR" sz="1600" spc="3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de conduta interna</a:t>
            </a:r>
            <a:endParaRPr lang="es-ES" altLang="pt-BR" sz="1600" spc="300" dirty="0">
              <a:solidFill>
                <a:srgbClr val="4B0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2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736095"/>
            <a:ext cx="11177517" cy="564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 é meio eficaz para a cura da obsessão?</a:t>
            </a:r>
            <a:endParaRPr lang="pt-BR" sz="2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59BA20B5-A8EF-4F5E-AE27-00E9EBD19FFC}"/>
              </a:ext>
            </a:extLst>
          </p:cNvPr>
          <p:cNvSpPr txBox="1">
            <a:spLocks/>
          </p:cNvSpPr>
          <p:nvPr/>
        </p:nvSpPr>
        <p:spPr>
          <a:xfrm>
            <a:off x="491318" y="1931362"/>
            <a:ext cx="11177517" cy="2234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prece é em tudo um poderoso auxílio. Mas não basta que alguém murmure algumas palavras para que obtenha o que deseja. Deus assiste os que obram, não os que se limitam a pedir. É, pois, indispensável que o obsidiado faça, por sua parte, o que se torne necessário para destruir em si mesmo a causa da atração dos maus Espíritos.”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AFE9498-A964-4729-8509-2FCBDBA83728}"/>
              </a:ext>
            </a:extLst>
          </p:cNvPr>
          <p:cNvSpPr txBox="1">
            <a:spLocks/>
          </p:cNvSpPr>
          <p:nvPr/>
        </p:nvSpPr>
        <p:spPr>
          <a:xfrm>
            <a:off x="491318" y="4628293"/>
            <a:ext cx="11177517" cy="50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 Kardec – O Livro dos Espíritos, Q. 479.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905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59BA20B5-A8EF-4F5E-AE27-00E9EBD19FFC}"/>
              </a:ext>
            </a:extLst>
          </p:cNvPr>
          <p:cNvSpPr txBox="1">
            <a:spLocks/>
          </p:cNvSpPr>
          <p:nvPr/>
        </p:nvSpPr>
        <p:spPr>
          <a:xfrm>
            <a:off x="491318" y="3024041"/>
            <a:ext cx="11177517" cy="1334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“(…)Quem deseje tornar-se versado numa ciência tem que a estudar metodicamente, começando pelo princípio e acompanhando o encadeamento e o desenvolvimento das ideias.”</a:t>
            </a:r>
            <a:endParaRPr lang="pt-BR" sz="20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AFE9498-A964-4729-8509-2FCBDBA83728}"/>
              </a:ext>
            </a:extLst>
          </p:cNvPr>
          <p:cNvSpPr txBox="1">
            <a:spLocks/>
          </p:cNvSpPr>
          <p:nvPr/>
        </p:nvSpPr>
        <p:spPr>
          <a:xfrm>
            <a:off x="491318" y="5063722"/>
            <a:ext cx="11177517" cy="50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 Kardec – O Livro dos Espíritos, Introdução, item VIII</a:t>
            </a:r>
            <a:endParaRPr lang="pt-BR" sz="2000" dirty="0"/>
          </a:p>
        </p:txBody>
      </p:sp>
      <p:pic>
        <p:nvPicPr>
          <p:cNvPr id="7170" name="Picture 2" descr="Resultado de imagem para kardec fundo transparente">
            <a:extLst>
              <a:ext uri="{FF2B5EF4-FFF2-40B4-BE49-F238E27FC236}">
                <a16:creationId xmlns:a16="http://schemas.microsoft.com/office/drawing/2014/main" id="{84C4D0C6-9474-48C7-819A-0F8EEAA0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84" y="638629"/>
            <a:ext cx="2487954" cy="242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alianca.fm.br/uploads/noticias/8f804b86765fab702f0e9019f1c00da1.png">
            <a:extLst>
              <a:ext uri="{FF2B5EF4-FFF2-40B4-BE49-F238E27FC236}">
                <a16:creationId xmlns:a16="http://schemas.microsoft.com/office/drawing/2014/main" id="{7EFE7040-1DE9-4C07-AFD9-51EEE657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17" y="1064901"/>
            <a:ext cx="9727170" cy="486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5299D1A-E6D9-4448-A1FA-42FA5DC8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346" y="2901425"/>
            <a:ext cx="5039056" cy="1436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8000" b="1" spc="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waysForever" pitchFamily="2" charset="0"/>
                <a:ea typeface="expressions of the soul" panose="02000603000000000000" pitchFamily="2" charset="0"/>
              </a:rPr>
              <a:t>Maria de Nazaré</a:t>
            </a:r>
            <a:endParaRPr lang="pt-BR" sz="6600" b="1" spc="600" dirty="0">
              <a:solidFill>
                <a:schemeClr val="accent2">
                  <a:lumMod val="50000"/>
                </a:schemeClr>
              </a:solidFill>
              <a:latin typeface="AlwaysForever" pitchFamily="2" charset="0"/>
              <a:ea typeface="expressions of the soul" panose="02000603000000000000" pitchFamily="2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6FFEF86-0152-4797-ACB3-937D873E0420}"/>
              </a:ext>
            </a:extLst>
          </p:cNvPr>
          <p:cNvSpPr txBox="1">
            <a:spLocks/>
          </p:cNvSpPr>
          <p:nvPr/>
        </p:nvSpPr>
        <p:spPr>
          <a:xfrm>
            <a:off x="1414817" y="2818118"/>
            <a:ext cx="2286326" cy="430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expressions of the soul" panose="02000603000000000000" pitchFamily="2" charset="0"/>
              </a:rPr>
              <a:t>Grupo de trabalho</a:t>
            </a:r>
            <a:endParaRPr lang="pt-BR" sz="1600" dirty="0">
              <a:solidFill>
                <a:schemeClr val="accent2">
                  <a:lumMod val="50000"/>
                </a:schemeClr>
              </a:solidFill>
              <a:latin typeface="+mn-lt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DB7827-4576-412D-9EB7-A57769812C78}"/>
              </a:ext>
            </a:extLst>
          </p:cNvPr>
          <p:cNvSpPr txBox="1">
            <a:spLocks/>
          </p:cNvSpPr>
          <p:nvPr/>
        </p:nvSpPr>
        <p:spPr>
          <a:xfrm>
            <a:off x="1318667" y="635339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920" b="1" spc="7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6D0C4F7-EF83-4DE7-9995-6E560506D65F}"/>
              </a:ext>
            </a:extLst>
          </p:cNvPr>
          <p:cNvSpPr txBox="1">
            <a:spLocks/>
          </p:cNvSpPr>
          <p:nvPr/>
        </p:nvSpPr>
        <p:spPr>
          <a:xfrm>
            <a:off x="1318667" y="849127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SIMPLES INDIVIDUAL</a:t>
            </a:r>
          </a:p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72CAA8C-B595-44FF-AFFE-33CEC6875192}"/>
              </a:ext>
            </a:extLst>
          </p:cNvPr>
          <p:cNvSpPr txBox="1">
            <a:spLocks/>
          </p:cNvSpPr>
          <p:nvPr/>
        </p:nvSpPr>
        <p:spPr>
          <a:xfrm>
            <a:off x="1318660" y="3762065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MEI-MEI</a:t>
            </a:r>
          </a:p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72DF1C6-4B1B-4240-BA48-8201A7DEFD32}"/>
              </a:ext>
            </a:extLst>
          </p:cNvPr>
          <p:cNvSpPr txBox="1">
            <a:spLocks/>
          </p:cNvSpPr>
          <p:nvPr/>
        </p:nvSpPr>
        <p:spPr>
          <a:xfrm>
            <a:off x="6740429" y="849115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DESOBSESSIVO 1 (P3A)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A5CA5B-120E-4AD9-B0B4-F46F2B681130}"/>
              </a:ext>
            </a:extLst>
          </p:cNvPr>
          <p:cNvSpPr txBox="1">
            <a:spLocks/>
          </p:cNvSpPr>
          <p:nvPr/>
        </p:nvSpPr>
        <p:spPr>
          <a:xfrm>
            <a:off x="6740422" y="1490473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DESOBSESSIVO 2 (P3M)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BB2154E-9DAC-46AE-971B-25F9D5A8A43C}"/>
              </a:ext>
            </a:extLst>
          </p:cNvPr>
          <p:cNvSpPr txBox="1">
            <a:spLocks/>
          </p:cNvSpPr>
          <p:nvPr/>
        </p:nvSpPr>
        <p:spPr>
          <a:xfrm>
            <a:off x="1318661" y="1490488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SIMPLES COLETIVO</a:t>
            </a:r>
          </a:p>
          <a:p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097D2A3-7463-4E07-8725-6591D9F443ED}"/>
              </a:ext>
            </a:extLst>
          </p:cNvPr>
          <p:cNvSpPr txBox="1">
            <a:spLocks/>
          </p:cNvSpPr>
          <p:nvPr/>
        </p:nvSpPr>
        <p:spPr>
          <a:xfrm>
            <a:off x="1318654" y="4983704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DISTÂNCIA</a:t>
            </a:r>
          </a:p>
          <a:p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21F38F2-9026-48EB-A3AD-B448BD697D4D}"/>
              </a:ext>
            </a:extLst>
          </p:cNvPr>
          <p:cNvSpPr txBox="1">
            <a:spLocks/>
          </p:cNvSpPr>
          <p:nvPr/>
        </p:nvSpPr>
        <p:spPr>
          <a:xfrm>
            <a:off x="1294502" y="4342343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CURATIVO</a:t>
            </a:r>
          </a:p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0E9A0A9-8D4E-4295-AF86-400E4EB9847F}"/>
              </a:ext>
            </a:extLst>
          </p:cNvPr>
          <p:cNvSpPr txBox="1">
            <a:spLocks/>
          </p:cNvSpPr>
          <p:nvPr/>
        </p:nvSpPr>
        <p:spPr>
          <a:xfrm>
            <a:off x="1318654" y="5716688"/>
            <a:ext cx="7488929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         MAGNETIZAÇÃO DA ÁGUA</a:t>
            </a:r>
          </a:p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FDAF55D-3265-4AE4-A2D5-F27530E7F7A6}"/>
              </a:ext>
            </a:extLst>
          </p:cNvPr>
          <p:cNvSpPr txBox="1">
            <a:spLocks/>
          </p:cNvSpPr>
          <p:nvPr/>
        </p:nvSpPr>
        <p:spPr>
          <a:xfrm>
            <a:off x="1750199" y="5594525"/>
            <a:ext cx="1529468" cy="427573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NOVO!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19AAA6B-0A66-4457-A2D6-7D42DD16F5DC}"/>
              </a:ext>
            </a:extLst>
          </p:cNvPr>
          <p:cNvSpPr txBox="1">
            <a:spLocks/>
          </p:cNvSpPr>
          <p:nvPr/>
        </p:nvSpPr>
        <p:spPr>
          <a:xfrm>
            <a:off x="1318660" y="2131841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CORRENTE MÉDICA</a:t>
            </a:r>
          </a:p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F367D8E-2EB3-4318-B5B8-E5FDF80C2159}"/>
              </a:ext>
            </a:extLst>
          </p:cNvPr>
          <p:cNvSpPr txBox="1">
            <a:spLocks/>
          </p:cNvSpPr>
          <p:nvPr/>
        </p:nvSpPr>
        <p:spPr>
          <a:xfrm>
            <a:off x="2387596" y="2845835"/>
            <a:ext cx="3854549" cy="320675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CM - INCORPORAÇÃO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6934C1D-AFF3-4CD0-B3AA-F3312A11242E}"/>
              </a:ext>
            </a:extLst>
          </p:cNvPr>
          <p:cNvSpPr txBox="1">
            <a:spLocks/>
          </p:cNvSpPr>
          <p:nvPr/>
        </p:nvSpPr>
        <p:spPr>
          <a:xfrm>
            <a:off x="2396317" y="3261994"/>
            <a:ext cx="3832149" cy="427545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CM - SUSTENTAÇÃO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FE9856F-8F6D-4314-8B7C-3AD5ED4DB369}"/>
              </a:ext>
            </a:extLst>
          </p:cNvPr>
          <p:cNvSpPr txBox="1">
            <a:spLocks/>
          </p:cNvSpPr>
          <p:nvPr/>
        </p:nvSpPr>
        <p:spPr>
          <a:xfrm>
            <a:off x="8593803" y="2024951"/>
            <a:ext cx="3832149" cy="64136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PD2 - SUSTENTAÇÃO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43810E4-FB84-45B2-B14E-D6DECAD573BE}"/>
              </a:ext>
            </a:extLst>
          </p:cNvPr>
          <p:cNvSpPr txBox="1">
            <a:spLocks/>
          </p:cNvSpPr>
          <p:nvPr/>
        </p:nvSpPr>
        <p:spPr>
          <a:xfrm>
            <a:off x="8593801" y="2507758"/>
            <a:ext cx="3832149" cy="64136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PD2 - INCORPORAÇÃO</a:t>
            </a:r>
          </a:p>
        </p:txBody>
      </p:sp>
    </p:spTree>
    <p:extLst>
      <p:ext uri="{BB962C8B-B14F-4D97-AF65-F5344CB8AC3E}">
        <p14:creationId xmlns:p14="http://schemas.microsoft.com/office/powerpoint/2010/main" val="36050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DB7827-4576-412D-9EB7-A57769812C78}"/>
              </a:ext>
            </a:extLst>
          </p:cNvPr>
          <p:cNvSpPr txBox="1">
            <a:spLocks/>
          </p:cNvSpPr>
          <p:nvPr/>
        </p:nvSpPr>
        <p:spPr>
          <a:xfrm>
            <a:off x="1318667" y="635339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920" b="1" spc="7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6D0C4F7-EF83-4DE7-9995-6E560506D65F}"/>
              </a:ext>
            </a:extLst>
          </p:cNvPr>
          <p:cNvSpPr txBox="1">
            <a:spLocks/>
          </p:cNvSpPr>
          <p:nvPr/>
        </p:nvSpPr>
        <p:spPr>
          <a:xfrm>
            <a:off x="1318667" y="849127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SIMPLES INDIVIDUAL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72CAA8C-B595-44FF-AFFE-33CEC6875192}"/>
              </a:ext>
            </a:extLst>
          </p:cNvPr>
          <p:cNvSpPr txBox="1">
            <a:spLocks/>
          </p:cNvSpPr>
          <p:nvPr/>
        </p:nvSpPr>
        <p:spPr>
          <a:xfrm>
            <a:off x="1318660" y="3762065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MEI-MEI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72DF1C6-4B1B-4240-BA48-8201A7DEFD32}"/>
              </a:ext>
            </a:extLst>
          </p:cNvPr>
          <p:cNvSpPr txBox="1">
            <a:spLocks/>
          </p:cNvSpPr>
          <p:nvPr/>
        </p:nvSpPr>
        <p:spPr>
          <a:xfrm>
            <a:off x="6740429" y="849115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DESOBSESSIVO 1 (P3A)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6A5CA5B-120E-4AD9-B0B4-F46F2B681130}"/>
              </a:ext>
            </a:extLst>
          </p:cNvPr>
          <p:cNvSpPr txBox="1">
            <a:spLocks/>
          </p:cNvSpPr>
          <p:nvPr/>
        </p:nvSpPr>
        <p:spPr>
          <a:xfrm>
            <a:off x="6740422" y="1490473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DESOBSESSIVO 2 (P3M)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BB2154E-9DAC-46AE-971B-25F9D5A8A43C}"/>
              </a:ext>
            </a:extLst>
          </p:cNvPr>
          <p:cNvSpPr txBox="1">
            <a:spLocks/>
          </p:cNvSpPr>
          <p:nvPr/>
        </p:nvSpPr>
        <p:spPr>
          <a:xfrm>
            <a:off x="1318661" y="1490488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SIMPLES COLETIVO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097D2A3-7463-4E07-8725-6591D9F443ED}"/>
              </a:ext>
            </a:extLst>
          </p:cNvPr>
          <p:cNvSpPr txBox="1">
            <a:spLocks/>
          </p:cNvSpPr>
          <p:nvPr/>
        </p:nvSpPr>
        <p:spPr>
          <a:xfrm>
            <a:off x="1318654" y="4983704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DISTÂNCIA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21F38F2-9026-48EB-A3AD-B448BD697D4D}"/>
              </a:ext>
            </a:extLst>
          </p:cNvPr>
          <p:cNvSpPr txBox="1">
            <a:spLocks/>
          </p:cNvSpPr>
          <p:nvPr/>
        </p:nvSpPr>
        <p:spPr>
          <a:xfrm>
            <a:off x="1294502" y="4342343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CURATIVO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0E9A0A9-8D4E-4295-AF86-400E4EB9847F}"/>
              </a:ext>
            </a:extLst>
          </p:cNvPr>
          <p:cNvSpPr txBox="1">
            <a:spLocks/>
          </p:cNvSpPr>
          <p:nvPr/>
        </p:nvSpPr>
        <p:spPr>
          <a:xfrm>
            <a:off x="1318654" y="5716688"/>
            <a:ext cx="7488929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MAGNETIZAÇÃO DA ÁGUA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FDAF55D-3265-4AE4-A2D5-F27530E7F7A6}"/>
              </a:ext>
            </a:extLst>
          </p:cNvPr>
          <p:cNvSpPr txBox="1">
            <a:spLocks/>
          </p:cNvSpPr>
          <p:nvPr/>
        </p:nvSpPr>
        <p:spPr>
          <a:xfrm>
            <a:off x="1750199" y="5594525"/>
            <a:ext cx="1529468" cy="427573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NOVO!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19AAA6B-0A66-4457-A2D6-7D42DD16F5DC}"/>
              </a:ext>
            </a:extLst>
          </p:cNvPr>
          <p:cNvSpPr txBox="1">
            <a:spLocks/>
          </p:cNvSpPr>
          <p:nvPr/>
        </p:nvSpPr>
        <p:spPr>
          <a:xfrm>
            <a:off x="1318660" y="2131841"/>
            <a:ext cx="6627397" cy="64136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 sz="3600" b="0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>
                    <a:lumMod val="7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>
                    <a:lumMod val="7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CORRENTE MÉDICA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F367D8E-2EB3-4318-B5B8-E5FDF80C2159}"/>
              </a:ext>
            </a:extLst>
          </p:cNvPr>
          <p:cNvSpPr txBox="1">
            <a:spLocks/>
          </p:cNvSpPr>
          <p:nvPr/>
        </p:nvSpPr>
        <p:spPr>
          <a:xfrm>
            <a:off x="2387596" y="2845835"/>
            <a:ext cx="3854549" cy="320675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CM - INCORPORAÇÃO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6934C1D-AFF3-4CD0-B3AA-F3312A11242E}"/>
              </a:ext>
            </a:extLst>
          </p:cNvPr>
          <p:cNvSpPr txBox="1">
            <a:spLocks/>
          </p:cNvSpPr>
          <p:nvPr/>
        </p:nvSpPr>
        <p:spPr>
          <a:xfrm>
            <a:off x="2396317" y="3261994"/>
            <a:ext cx="3832149" cy="427545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CM - SUSTENTAÇÃO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FE9856F-8F6D-4314-8B7C-3AD5ED4DB369}"/>
              </a:ext>
            </a:extLst>
          </p:cNvPr>
          <p:cNvSpPr txBox="1">
            <a:spLocks/>
          </p:cNvSpPr>
          <p:nvPr/>
        </p:nvSpPr>
        <p:spPr>
          <a:xfrm>
            <a:off x="8593803" y="2024951"/>
            <a:ext cx="3832149" cy="64136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PD2 - SUSTENTAÇÃO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43810E4-FB84-45B2-B14E-D6DECAD573BE}"/>
              </a:ext>
            </a:extLst>
          </p:cNvPr>
          <p:cNvSpPr txBox="1">
            <a:spLocks/>
          </p:cNvSpPr>
          <p:nvPr/>
        </p:nvSpPr>
        <p:spPr>
          <a:xfrm>
            <a:off x="8593801" y="2507758"/>
            <a:ext cx="3832149" cy="64136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defTabSz="914400">
              <a:spcBef>
                <a:spcPct val="0"/>
              </a:spcBef>
              <a:buNone/>
              <a:defRPr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PD2 - INCORPORAÇÃO</a:t>
            </a:r>
          </a:p>
        </p:txBody>
      </p:sp>
    </p:spTree>
    <p:extLst>
      <p:ext uri="{BB962C8B-B14F-4D97-AF65-F5344CB8AC3E}">
        <p14:creationId xmlns:p14="http://schemas.microsoft.com/office/powerpoint/2010/main" val="8487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>
            <a:extLst>
              <a:ext uri="{FF2B5EF4-FFF2-40B4-BE49-F238E27FC236}">
                <a16:creationId xmlns:a16="http://schemas.microsoft.com/office/drawing/2014/main" id="{C9DB631B-9B0A-4FBB-A237-24C2B7FBEC40}"/>
              </a:ext>
            </a:extLst>
          </p:cNvPr>
          <p:cNvSpPr txBox="1">
            <a:spLocks/>
          </p:cNvSpPr>
          <p:nvPr/>
        </p:nvSpPr>
        <p:spPr>
          <a:xfrm rot="16200000">
            <a:off x="-1231119" y="3508487"/>
            <a:ext cx="4721410" cy="8707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0" tIns="0" rIns="0" bIns="0" rtlCol="0" anchor="t" anchorCtr="0">
            <a:no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expressions of the soul" panose="02000603000000000000" pitchFamily="2" charset="0"/>
                <a:cs typeface="+mj-cs"/>
              </a:defRPr>
            </a:lvl1pPr>
          </a:lstStyle>
          <a:p>
            <a:r>
              <a:rPr lang="pt-BR" dirty="0"/>
              <a:t>DESOBSESSIVO 1 (P3A)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Resultado de imagem para boneco apresentação png">
            <a:extLst>
              <a:ext uri="{FF2B5EF4-FFF2-40B4-BE49-F238E27FC236}">
                <a16:creationId xmlns:a16="http://schemas.microsoft.com/office/drawing/2014/main" id="{661F49AE-C767-4C1C-9EE1-FA7221AD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290692" y="2191836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402F0F1-16CC-4EF5-9B77-0ED52DEF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930" y="2707139"/>
            <a:ext cx="5165027" cy="564697"/>
          </a:xfr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tIns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ORIENTADOR</a:t>
            </a:r>
            <a:endParaRPr lang="pt-BR" sz="2000" dirty="0">
              <a:solidFill>
                <a:srgbClr val="00B050"/>
              </a:solidFill>
            </a:endParaRPr>
          </a:p>
        </p:txBody>
      </p:sp>
      <p:pic>
        <p:nvPicPr>
          <p:cNvPr id="45" name="Picture 2" descr="Resultado de imagem para boneco apresentação png">
            <a:extLst>
              <a:ext uri="{FF2B5EF4-FFF2-40B4-BE49-F238E27FC236}">
                <a16:creationId xmlns:a16="http://schemas.microsoft.com/office/drawing/2014/main" id="{91C9302C-7919-4F86-B11C-67381B697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284735" y="3426882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ítulo 1">
            <a:extLst>
              <a:ext uri="{FF2B5EF4-FFF2-40B4-BE49-F238E27FC236}">
                <a16:creationId xmlns:a16="http://schemas.microsoft.com/office/drawing/2014/main" id="{FCE8D780-DCA7-47E4-8DB1-F8375B4C7F3D}"/>
              </a:ext>
            </a:extLst>
          </p:cNvPr>
          <p:cNvSpPr txBox="1">
            <a:spLocks/>
          </p:cNvSpPr>
          <p:nvPr/>
        </p:nvSpPr>
        <p:spPr>
          <a:xfrm>
            <a:off x="4053143" y="3918330"/>
            <a:ext cx="5215814" cy="564697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53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PASSISTA*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AA12DF4-0EFE-4731-A664-506487096F20}"/>
              </a:ext>
            </a:extLst>
          </p:cNvPr>
          <p:cNvSpPr txBox="1">
            <a:spLocks/>
          </p:cNvSpPr>
          <p:nvPr/>
        </p:nvSpPr>
        <p:spPr>
          <a:xfrm>
            <a:off x="491319" y="5702558"/>
            <a:ext cx="11177517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 número de passistas está relacionado à disponibilidade e necessidade</a:t>
            </a:r>
            <a:endParaRPr lang="pt-B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2B33820-7023-4528-A44F-D6468BE8E3A7}"/>
              </a:ext>
            </a:extLst>
          </p:cNvPr>
          <p:cNvSpPr txBox="1">
            <a:spLocks/>
          </p:cNvSpPr>
          <p:nvPr/>
        </p:nvSpPr>
        <p:spPr>
          <a:xfrm>
            <a:off x="5133474" y="3144533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637B21F-D8F2-4ECA-93F8-5815D4B2C293}"/>
              </a:ext>
            </a:extLst>
          </p:cNvPr>
          <p:cNvSpPr txBox="1">
            <a:spLocks/>
          </p:cNvSpPr>
          <p:nvPr/>
        </p:nvSpPr>
        <p:spPr>
          <a:xfrm>
            <a:off x="5133474" y="4355724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6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>
            <a:extLst>
              <a:ext uri="{FF2B5EF4-FFF2-40B4-BE49-F238E27FC236}">
                <a16:creationId xmlns:a16="http://schemas.microsoft.com/office/drawing/2014/main" id="{C9DB631B-9B0A-4FBB-A237-24C2B7FBEC40}"/>
              </a:ext>
            </a:extLst>
          </p:cNvPr>
          <p:cNvSpPr txBox="1">
            <a:spLocks/>
          </p:cNvSpPr>
          <p:nvPr/>
        </p:nvSpPr>
        <p:spPr>
          <a:xfrm rot="16200000">
            <a:off x="-1123254" y="3400622"/>
            <a:ext cx="4721410" cy="10864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0" tIns="0" rIns="0" bIns="0" rtlCol="0" anchor="t" anchorCtr="0">
            <a:no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expressions of the soul" panose="02000603000000000000" pitchFamily="2" charset="0"/>
                <a:cs typeface="+mj-cs"/>
              </a:defRPr>
            </a:lvl1pPr>
          </a:lstStyle>
          <a:p>
            <a:r>
              <a:rPr lang="pt-BR" dirty="0"/>
              <a:t>DESOBSESSIVO 2 (P3M)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Resultado de imagem para boneco apresentação png">
            <a:extLst>
              <a:ext uri="{FF2B5EF4-FFF2-40B4-BE49-F238E27FC236}">
                <a16:creationId xmlns:a16="http://schemas.microsoft.com/office/drawing/2014/main" id="{52B01961-87F3-405C-8055-8BB5D2B53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071012" y="692497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boneco apresentação png">
            <a:extLst>
              <a:ext uri="{FF2B5EF4-FFF2-40B4-BE49-F238E27FC236}">
                <a16:creationId xmlns:a16="http://schemas.microsoft.com/office/drawing/2014/main" id="{661F49AE-C767-4C1C-9EE1-FA7221AD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84250" y="666931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402F0F1-16CC-4EF5-9B77-0ED52DEF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488" y="1182234"/>
            <a:ext cx="5165027" cy="564697"/>
          </a:xfr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20000"/>
                  <a:lumOff val="8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tIns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Psicofonia (Incorporação)</a:t>
            </a:r>
            <a:endParaRPr lang="pt-BR" sz="2000" dirty="0">
              <a:solidFill>
                <a:srgbClr val="00B050"/>
              </a:solidFill>
            </a:endParaRPr>
          </a:p>
        </p:txBody>
      </p:sp>
      <p:pic>
        <p:nvPicPr>
          <p:cNvPr id="44" name="Picture 2" descr="Resultado de imagem para boneco apresentação png">
            <a:extLst>
              <a:ext uri="{FF2B5EF4-FFF2-40B4-BE49-F238E27FC236}">
                <a16:creationId xmlns:a16="http://schemas.microsoft.com/office/drawing/2014/main" id="{E8170C6B-F4FA-4B78-9147-DD2CC87E9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071011" y="1884300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m para boneco apresentação png">
            <a:extLst>
              <a:ext uri="{FF2B5EF4-FFF2-40B4-BE49-F238E27FC236}">
                <a16:creationId xmlns:a16="http://schemas.microsoft.com/office/drawing/2014/main" id="{91C9302C-7919-4F86-B11C-67381B697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78293" y="1901977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ítulo 1">
            <a:extLst>
              <a:ext uri="{FF2B5EF4-FFF2-40B4-BE49-F238E27FC236}">
                <a16:creationId xmlns:a16="http://schemas.microsoft.com/office/drawing/2014/main" id="{FCE8D780-DCA7-47E4-8DB1-F8375B4C7F3D}"/>
              </a:ext>
            </a:extLst>
          </p:cNvPr>
          <p:cNvSpPr txBox="1">
            <a:spLocks/>
          </p:cNvSpPr>
          <p:nvPr/>
        </p:nvSpPr>
        <p:spPr>
          <a:xfrm>
            <a:off x="4646701" y="2393425"/>
            <a:ext cx="5215814" cy="564697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53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Sustentação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" name="Picture 2" descr="Resultado de imagem para boneco apresentação png">
            <a:extLst>
              <a:ext uri="{FF2B5EF4-FFF2-40B4-BE49-F238E27FC236}">
                <a16:creationId xmlns:a16="http://schemas.microsoft.com/office/drawing/2014/main" id="{1A90CCEF-1DFF-4047-B16D-3E876D584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78293" y="3131242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F08153A5-4F55-4B51-9A59-66E9911742D6}"/>
              </a:ext>
            </a:extLst>
          </p:cNvPr>
          <p:cNvSpPr txBox="1">
            <a:spLocks/>
          </p:cNvSpPr>
          <p:nvPr/>
        </p:nvSpPr>
        <p:spPr>
          <a:xfrm>
            <a:off x="4646701" y="3646545"/>
            <a:ext cx="5215814" cy="564697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53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Dialogador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(Doutrinador)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51" name="Picture 2" descr="Resultado de imagem para boneco apresentação png">
            <a:extLst>
              <a:ext uri="{FF2B5EF4-FFF2-40B4-BE49-F238E27FC236}">
                <a16:creationId xmlns:a16="http://schemas.microsoft.com/office/drawing/2014/main" id="{110CE791-E698-4A24-9962-8EB6F9178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39419" y="4560537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ítulo 1">
            <a:extLst>
              <a:ext uri="{FF2B5EF4-FFF2-40B4-BE49-F238E27FC236}">
                <a16:creationId xmlns:a16="http://schemas.microsoft.com/office/drawing/2014/main" id="{C9EAD721-2F45-43D8-89DD-24071ADABFF7}"/>
              </a:ext>
            </a:extLst>
          </p:cNvPr>
          <p:cNvSpPr txBox="1">
            <a:spLocks/>
          </p:cNvSpPr>
          <p:nvPr/>
        </p:nvSpPr>
        <p:spPr>
          <a:xfrm>
            <a:off x="4607827" y="5075840"/>
            <a:ext cx="5215814" cy="56469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de sala</a:t>
            </a:r>
            <a:endParaRPr lang="pt-BR" sz="2000" dirty="0">
              <a:solidFill>
                <a:srgbClr val="4B0082"/>
              </a:solidFill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D1E7F9F1-BB74-4042-824F-C285FEB742F3}"/>
              </a:ext>
            </a:extLst>
          </p:cNvPr>
          <p:cNvSpPr txBox="1">
            <a:spLocks/>
          </p:cNvSpPr>
          <p:nvPr/>
        </p:nvSpPr>
        <p:spPr>
          <a:xfrm rot="16200000">
            <a:off x="345616" y="2674930"/>
            <a:ext cx="2244618" cy="554918"/>
          </a:xfrm>
          <a:prstGeom prst="rect">
            <a:avLst/>
          </a:prstGeom>
          <a:noFill/>
        </p:spPr>
        <p:txBody>
          <a:bodyPr vert="horz" lIns="91440" tIns="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expressions of the soul" panose="02000603000000000000" pitchFamily="2" charset="0"/>
              </a:rPr>
              <a:t>EQUIPE INTERNA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expressions of the soul" panose="02000603000000000000" pitchFamily="2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AB4B8A42-158B-43B7-A06F-08D0B5CFD9E0}"/>
              </a:ext>
            </a:extLst>
          </p:cNvPr>
          <p:cNvSpPr txBox="1">
            <a:spLocks/>
          </p:cNvSpPr>
          <p:nvPr/>
        </p:nvSpPr>
        <p:spPr>
          <a:xfrm>
            <a:off x="5129756" y="1655608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4E24A75A-13DF-46AA-866F-A2A5860B9538}"/>
              </a:ext>
            </a:extLst>
          </p:cNvPr>
          <p:cNvSpPr txBox="1">
            <a:spLocks/>
          </p:cNvSpPr>
          <p:nvPr/>
        </p:nvSpPr>
        <p:spPr>
          <a:xfrm>
            <a:off x="5129756" y="2830049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15B52EFE-128A-4979-83E4-E093E48545AF}"/>
              </a:ext>
            </a:extLst>
          </p:cNvPr>
          <p:cNvSpPr txBox="1">
            <a:spLocks/>
          </p:cNvSpPr>
          <p:nvPr/>
        </p:nvSpPr>
        <p:spPr>
          <a:xfrm>
            <a:off x="5129756" y="4097671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A79E6D71-9AC2-4C38-8D74-AE316B2E269A}"/>
              </a:ext>
            </a:extLst>
          </p:cNvPr>
          <p:cNvSpPr txBox="1">
            <a:spLocks/>
          </p:cNvSpPr>
          <p:nvPr/>
        </p:nvSpPr>
        <p:spPr>
          <a:xfrm>
            <a:off x="5129756" y="4444196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</a:t>
            </a:r>
            <a:r>
              <a:rPr lang="pt-B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Dialogador</a:t>
            </a: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04B25008-2F92-41BE-A5AE-BF347C1F4321}"/>
              </a:ext>
            </a:extLst>
          </p:cNvPr>
          <p:cNvSpPr txBox="1">
            <a:spLocks/>
          </p:cNvSpPr>
          <p:nvPr/>
        </p:nvSpPr>
        <p:spPr>
          <a:xfrm>
            <a:off x="5129756" y="5514625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220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rgbClr val="220FBF"/>
              </a:solidFill>
            </a:endParaRP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F7F350A6-97D5-4AD5-B89F-3AACA4A6128E}"/>
              </a:ext>
            </a:extLst>
          </p:cNvPr>
          <p:cNvSpPr txBox="1">
            <a:spLocks/>
          </p:cNvSpPr>
          <p:nvPr/>
        </p:nvSpPr>
        <p:spPr>
          <a:xfrm>
            <a:off x="5129756" y="5861150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220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Certificação MN</a:t>
            </a:r>
            <a:endParaRPr lang="pt-BR" sz="1600" dirty="0">
              <a:solidFill>
                <a:srgbClr val="220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6" grpId="0" animBg="1"/>
      <p:bldP spid="50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Resultado de imagem para boneco apresentação png">
            <a:extLst>
              <a:ext uri="{FF2B5EF4-FFF2-40B4-BE49-F238E27FC236}">
                <a16:creationId xmlns:a16="http://schemas.microsoft.com/office/drawing/2014/main" id="{661F49AE-C767-4C1C-9EE1-FA7221AD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18813" y="2247171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402F0F1-16CC-4EF5-9B77-0ED52DEF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051" y="2762474"/>
            <a:ext cx="5165027" cy="564697"/>
          </a:xfrm>
          <a:gradFill flip="none" rotWithShape="1">
            <a:gsLst>
              <a:gs pos="100000">
                <a:schemeClr val="bg1">
                  <a:lumMod val="75000"/>
                </a:schemeClr>
              </a:gs>
              <a:gs pos="53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tIns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Passista</a:t>
            </a:r>
            <a:endParaRPr lang="pt-BR" sz="2000" dirty="0"/>
          </a:p>
        </p:txBody>
      </p:sp>
      <p:pic>
        <p:nvPicPr>
          <p:cNvPr id="45" name="Picture 2" descr="Resultado de imagem para boneco apresentação png">
            <a:extLst>
              <a:ext uri="{FF2B5EF4-FFF2-40B4-BE49-F238E27FC236}">
                <a16:creationId xmlns:a16="http://schemas.microsoft.com/office/drawing/2014/main" id="{91C9302C-7919-4F86-B11C-67381B697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812856" y="3482217"/>
            <a:ext cx="7684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ítulo 1">
            <a:extLst>
              <a:ext uri="{FF2B5EF4-FFF2-40B4-BE49-F238E27FC236}">
                <a16:creationId xmlns:a16="http://schemas.microsoft.com/office/drawing/2014/main" id="{FCE8D780-DCA7-47E4-8DB1-F8375B4C7F3D}"/>
              </a:ext>
            </a:extLst>
          </p:cNvPr>
          <p:cNvSpPr txBox="1">
            <a:spLocks/>
          </p:cNvSpPr>
          <p:nvPr/>
        </p:nvSpPr>
        <p:spPr>
          <a:xfrm>
            <a:off x="4581264" y="3973665"/>
            <a:ext cx="5215814" cy="564697"/>
          </a:xfrm>
          <a:prstGeom prst="rect">
            <a:avLst/>
          </a:prstGeom>
          <a:gradFill flip="none" rotWithShape="1">
            <a:gsLst>
              <a:gs pos="100000">
                <a:srgbClr val="CC66FF"/>
              </a:gs>
              <a:gs pos="53000">
                <a:srgbClr val="CC99FF"/>
              </a:gs>
              <a:gs pos="0">
                <a:schemeClr val="bg1"/>
              </a:gs>
            </a:gsLst>
            <a:lin ang="10800000" scaled="1"/>
            <a:tileRect/>
          </a:gradFill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de acesso externo</a:t>
            </a:r>
            <a:endParaRPr lang="pt-BR" sz="2000" dirty="0">
              <a:solidFill>
                <a:srgbClr val="7030A0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7896EC5-AB70-46C7-8F02-63E5D0688F5B}"/>
              </a:ext>
            </a:extLst>
          </p:cNvPr>
          <p:cNvSpPr txBox="1">
            <a:spLocks/>
          </p:cNvSpPr>
          <p:nvPr/>
        </p:nvSpPr>
        <p:spPr>
          <a:xfrm rot="16200000">
            <a:off x="-1123254" y="3400622"/>
            <a:ext cx="4721410" cy="10864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expressions of the soul" panose="02000603000000000000" pitchFamily="2" charset="0"/>
              </a:rPr>
              <a:t>DESOBSESSIVO 2 (P3M)</a:t>
            </a:r>
            <a:endParaRPr lang="pt-B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expressions of the soul" panose="02000603000000000000" pitchFamily="2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74125928-699B-45D9-8880-3A27958DBCE9}"/>
              </a:ext>
            </a:extLst>
          </p:cNvPr>
          <p:cNvSpPr txBox="1">
            <a:spLocks/>
          </p:cNvSpPr>
          <p:nvPr/>
        </p:nvSpPr>
        <p:spPr>
          <a:xfrm rot="16200000">
            <a:off x="345616" y="2674930"/>
            <a:ext cx="2244618" cy="554918"/>
          </a:xfrm>
          <a:prstGeom prst="rect">
            <a:avLst/>
          </a:prstGeom>
          <a:noFill/>
        </p:spPr>
        <p:txBody>
          <a:bodyPr vert="horz" lIns="91440" tIns="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expressions of the soul" panose="02000603000000000000" pitchFamily="2" charset="0"/>
              </a:rPr>
              <a:t>EQUIPE EXTERNA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expressions of the soul" panose="02000603000000000000" pitchFamily="2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C5719A62-1335-4EED-AE56-396F1A639FE1}"/>
              </a:ext>
            </a:extLst>
          </p:cNvPr>
          <p:cNvSpPr txBox="1">
            <a:spLocks/>
          </p:cNvSpPr>
          <p:nvPr/>
        </p:nvSpPr>
        <p:spPr>
          <a:xfrm>
            <a:off x="5133474" y="3199868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36D1724-A314-4484-A55F-756E45D21589}"/>
              </a:ext>
            </a:extLst>
          </p:cNvPr>
          <p:cNvSpPr txBox="1">
            <a:spLocks/>
          </p:cNvSpPr>
          <p:nvPr/>
        </p:nvSpPr>
        <p:spPr>
          <a:xfrm>
            <a:off x="5133474" y="4455526"/>
            <a:ext cx="6535362" cy="564697"/>
          </a:xfrm>
          <a:prstGeom prst="rect">
            <a:avLst/>
          </a:prstGeom>
          <a:noFill/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000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Pré-requisito: CBT - ATUALIZADO</a:t>
            </a:r>
            <a:endParaRPr lang="pt-BR" sz="1600" dirty="0">
              <a:solidFill>
                <a:srgbClr val="4B0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18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>
            <a:extLst>
              <a:ext uri="{FF2B5EF4-FFF2-40B4-BE49-F238E27FC236}">
                <a16:creationId xmlns:a16="http://schemas.microsoft.com/office/drawing/2014/main" id="{7185BDE4-7ED9-4668-BAAA-E0BD869E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48" y="1700024"/>
            <a:ext cx="12205648" cy="8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4800" b="1" i="0" u="none" strike="noStrike" cap="none" spc="30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TRABALHADORES DE DESOBSESSÃO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247E432C-96EA-44F3-834B-12770AD8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586" y="2381892"/>
            <a:ext cx="4680520" cy="49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spc="600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CEDAN CERTIFICAÇÕES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02F672D4-DA35-4841-BBAA-DC66104D2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809" y="3221160"/>
            <a:ext cx="10254018" cy="795057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BÁSICO DO TRABALHADOR - ATUALIZADO</a:t>
            </a:r>
            <a:endParaRPr lang="pt-BR" sz="2800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CFF3C1DD-C98F-4A7C-BD6B-3F3A8C31F447}"/>
              </a:ext>
            </a:extLst>
          </p:cNvPr>
          <p:cNvSpPr txBox="1">
            <a:spLocks/>
          </p:cNvSpPr>
          <p:nvPr/>
        </p:nvSpPr>
        <p:spPr>
          <a:xfrm>
            <a:off x="1029808" y="3932604"/>
            <a:ext cx="10254019" cy="795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DIALOGADOR DE DESOBSESSÃO</a:t>
            </a:r>
            <a:endParaRPr lang="pt-BR" sz="2800" dirty="0"/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B5209D4-A5F6-45DE-99B1-BD047D32F7FD}"/>
              </a:ext>
            </a:extLst>
          </p:cNvPr>
          <p:cNvSpPr txBox="1">
            <a:spLocks/>
          </p:cNvSpPr>
          <p:nvPr/>
        </p:nvSpPr>
        <p:spPr>
          <a:xfrm>
            <a:off x="1029807" y="4697359"/>
            <a:ext cx="10254018" cy="795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PRÁTICA - MN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487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Resultado de imagem para boneco apresentação png">
            <a:extLst>
              <a:ext uri="{FF2B5EF4-FFF2-40B4-BE49-F238E27FC236}">
                <a16:creationId xmlns:a16="http://schemas.microsoft.com/office/drawing/2014/main" id="{52B01961-87F3-405C-8055-8BB5D2B53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3961405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boneco apresentação png">
            <a:extLst>
              <a:ext uri="{FF2B5EF4-FFF2-40B4-BE49-F238E27FC236}">
                <a16:creationId xmlns:a16="http://schemas.microsoft.com/office/drawing/2014/main" id="{661F49AE-C767-4C1C-9EE1-FA7221AD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4519193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sultado de imagem para boneco apresentação png">
            <a:extLst>
              <a:ext uri="{FF2B5EF4-FFF2-40B4-BE49-F238E27FC236}">
                <a16:creationId xmlns:a16="http://schemas.microsoft.com/office/drawing/2014/main" id="{E8170C6B-F4FA-4B78-9147-DD2CC87E9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5079934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m para boneco apresentação png">
            <a:extLst>
              <a:ext uri="{FF2B5EF4-FFF2-40B4-BE49-F238E27FC236}">
                <a16:creationId xmlns:a16="http://schemas.microsoft.com/office/drawing/2014/main" id="{91C9302C-7919-4F86-B11C-67381B697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5638595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sultado de imagem para boneco apresentação png">
            <a:extLst>
              <a:ext uri="{FF2B5EF4-FFF2-40B4-BE49-F238E27FC236}">
                <a16:creationId xmlns:a16="http://schemas.microsoft.com/office/drawing/2014/main" id="{1A90CCEF-1DFF-4047-B16D-3E876D584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6198526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esultado de imagem para boneco apresentação png">
            <a:extLst>
              <a:ext uri="{FF2B5EF4-FFF2-40B4-BE49-F238E27FC236}">
                <a16:creationId xmlns:a16="http://schemas.microsoft.com/office/drawing/2014/main" id="{110CE791-E698-4A24-9962-8EB6F9178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6757187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boneco apresentação png">
            <a:extLst>
              <a:ext uri="{FF2B5EF4-FFF2-40B4-BE49-F238E27FC236}">
                <a16:creationId xmlns:a16="http://schemas.microsoft.com/office/drawing/2014/main" id="{BE6D8E9D-FA0B-4980-B5AF-CD1C9FE5C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7310472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m para boneco apresentação png">
            <a:extLst>
              <a:ext uri="{FF2B5EF4-FFF2-40B4-BE49-F238E27FC236}">
                <a16:creationId xmlns:a16="http://schemas.microsoft.com/office/drawing/2014/main" id="{38C18435-F987-4F47-8A0D-8EA91D6CC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6430" r="19055" b="7389"/>
          <a:stretch/>
        </p:blipFill>
        <p:spPr bwMode="auto">
          <a:xfrm>
            <a:off x="7861744" y="2591514"/>
            <a:ext cx="5122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1840E358-87CC-4E49-B5A7-4DBB8535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998" y="3207375"/>
            <a:ext cx="5039056" cy="578637"/>
          </a:xfrm>
        </p:spPr>
        <p:txBody>
          <a:bodyPr tIns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MARIA DE NAZARÉ</a:t>
            </a:r>
            <a:endParaRPr lang="pt-BR" sz="1800" b="1" spc="300" dirty="0">
              <a:solidFill>
                <a:schemeClr val="accent2">
                  <a:lumMod val="50000"/>
                </a:schemeClr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FA4EDF3E-E349-4E29-A2DB-97CDCD116E6E}"/>
              </a:ext>
            </a:extLst>
          </p:cNvPr>
          <p:cNvSpPr txBox="1">
            <a:spLocks/>
          </p:cNvSpPr>
          <p:nvPr/>
        </p:nvSpPr>
        <p:spPr>
          <a:xfrm>
            <a:off x="3859470" y="2289572"/>
            <a:ext cx="2286326" cy="430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expressions of the soul" panose="02000603000000000000" pitchFamily="2" charset="0"/>
              </a:rPr>
              <a:t>Grupo de trabalho</a:t>
            </a:r>
            <a:endParaRPr lang="pt-BR" sz="1600" dirty="0">
              <a:solidFill>
                <a:schemeClr val="accent2">
                  <a:lumMod val="50000"/>
                </a:schemeClr>
              </a:solidFill>
              <a:latin typeface="+mn-lt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9" y="507838"/>
            <a:ext cx="11177517" cy="1436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600" spc="600" dirty="0">
                <a:solidFill>
                  <a:srgbClr val="220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CRISTO</a:t>
            </a:r>
            <a:endParaRPr lang="pt-BR" sz="5400" spc="600" dirty="0">
              <a:solidFill>
                <a:srgbClr val="220FBF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Resultado de imagem para homem de terno png">
            <a:extLst>
              <a:ext uri="{FF2B5EF4-FFF2-40B4-BE49-F238E27FC236}">
                <a16:creationId xmlns:a16="http://schemas.microsoft.com/office/drawing/2014/main" id="{ED6250A9-A1D7-49BB-953E-58ED0DAF5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3" r="32114"/>
          <a:stretch/>
        </p:blipFill>
        <p:spPr bwMode="auto">
          <a:xfrm>
            <a:off x="1076370" y="2759814"/>
            <a:ext cx="1086765" cy="30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sultado de imagem para stern man">
            <a:extLst>
              <a:ext uri="{FF2B5EF4-FFF2-40B4-BE49-F238E27FC236}">
                <a16:creationId xmlns:a16="http://schemas.microsoft.com/office/drawing/2014/main" id="{208D6463-4665-49BC-86FB-5E54A8B0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98" y="2772005"/>
            <a:ext cx="1931486" cy="29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esultado de imagem para homem de camiseta branca">
            <a:extLst>
              <a:ext uri="{FF2B5EF4-FFF2-40B4-BE49-F238E27FC236}">
                <a16:creationId xmlns:a16="http://schemas.microsoft.com/office/drawing/2014/main" id="{3C0ADCBF-81EC-4493-BC40-5B81CEA9F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6372"/>
          <a:stretch/>
        </p:blipFill>
        <p:spPr bwMode="auto">
          <a:xfrm>
            <a:off x="2291471" y="2581558"/>
            <a:ext cx="2034237" cy="31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sultado de imagem para inri cristo">
            <a:extLst>
              <a:ext uri="{FF2B5EF4-FFF2-40B4-BE49-F238E27FC236}">
                <a16:creationId xmlns:a16="http://schemas.microsoft.com/office/drawing/2014/main" id="{8D065B3C-2D46-471E-97F8-EE25EE87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74" y="2772511"/>
            <a:ext cx="4346114" cy="29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CBB478D-D023-4E88-AA74-F83697637335}"/>
              </a:ext>
            </a:extLst>
          </p:cNvPr>
          <p:cNvSpPr/>
          <p:nvPr/>
        </p:nvSpPr>
        <p:spPr>
          <a:xfrm>
            <a:off x="1989223" y="768656"/>
            <a:ext cx="5124289" cy="578637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423B2CF-1AB1-4390-B844-F29C0C4CA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r="4882" b="14750"/>
          <a:stretch/>
        </p:blipFill>
        <p:spPr>
          <a:xfrm>
            <a:off x="7658310" y="431529"/>
            <a:ext cx="4010526" cy="1284976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55DFB6D-DB47-4B6A-BF3B-9F1B7880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3225309"/>
            <a:ext cx="11177517" cy="721044"/>
          </a:xfrm>
        </p:spPr>
        <p:txBody>
          <a:bodyPr tIns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Todas as funções são rotativas;</a:t>
            </a:r>
            <a:endParaRPr lang="pt-BR" sz="2800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C962156-71C9-47AC-B491-F85BC731FBEB}"/>
              </a:ext>
            </a:extLst>
          </p:cNvPr>
          <p:cNvSpPr txBox="1">
            <a:spLocks/>
          </p:cNvSpPr>
          <p:nvPr/>
        </p:nvSpPr>
        <p:spPr>
          <a:xfrm>
            <a:off x="491318" y="4261100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Todos os membros da equipe precisam conhecer todas as funções;</a:t>
            </a:r>
            <a:endParaRPr lang="pt-BR" sz="28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EB556A5-FA88-4074-A63E-8167BD19870E}"/>
              </a:ext>
            </a:extLst>
          </p:cNvPr>
          <p:cNvSpPr txBox="1">
            <a:spLocks/>
          </p:cNvSpPr>
          <p:nvPr/>
        </p:nvSpPr>
        <p:spPr>
          <a:xfrm>
            <a:off x="491318" y="5319960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Grupo de trabalho não tem mais Coordenação fixa;</a:t>
            </a:r>
            <a:endParaRPr lang="pt-BR" sz="2800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C1F1675-0B7E-494A-9B96-E13392C86609}"/>
              </a:ext>
            </a:extLst>
          </p:cNvPr>
          <p:cNvSpPr txBox="1">
            <a:spLocks/>
          </p:cNvSpPr>
          <p:nvPr/>
        </p:nvSpPr>
        <p:spPr>
          <a:xfrm>
            <a:off x="491317" y="2320927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grupo de trabalho está subordinado à área mediúnica da Casa</a:t>
            </a:r>
            <a:endParaRPr lang="pt-BR" sz="2800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EAAFF311-D592-490A-B6AA-C93B169ACBAC}"/>
              </a:ext>
            </a:extLst>
          </p:cNvPr>
          <p:cNvSpPr txBox="1">
            <a:spLocks/>
          </p:cNvSpPr>
          <p:nvPr/>
        </p:nvSpPr>
        <p:spPr>
          <a:xfrm>
            <a:off x="1989224" y="784698"/>
            <a:ext cx="4860756" cy="562595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CONDUTA INTERNA</a:t>
            </a:r>
            <a:endParaRPr lang="pt-BR" sz="1800" b="1" spc="300" dirty="0">
              <a:solidFill>
                <a:schemeClr val="bg1"/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>
            <a:extLst>
              <a:ext uri="{FF2B5EF4-FFF2-40B4-BE49-F238E27FC236}">
                <a16:creationId xmlns:a16="http://schemas.microsoft.com/office/drawing/2014/main" id="{EEB556A5-FA88-4074-A63E-8167BD19870E}"/>
              </a:ext>
            </a:extLst>
          </p:cNvPr>
          <p:cNvSpPr txBox="1">
            <a:spLocks/>
          </p:cNvSpPr>
          <p:nvPr/>
        </p:nvSpPr>
        <p:spPr>
          <a:xfrm>
            <a:off x="491319" y="2271961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Todos os membros certificados poderão coordenar os trabalhos;</a:t>
            </a:r>
            <a:endParaRPr lang="pt-BR" sz="28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51677E7-102C-486B-9B63-18C2C3D35035}"/>
              </a:ext>
            </a:extLst>
          </p:cNvPr>
          <p:cNvSpPr txBox="1">
            <a:spLocks/>
          </p:cNvSpPr>
          <p:nvPr/>
        </p:nvSpPr>
        <p:spPr>
          <a:xfrm>
            <a:off x="491319" y="3467228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Todo encerramento de trabalho abre-se a oportunidade para perguntas, comentários, sugestões, etc...;</a:t>
            </a:r>
            <a:endParaRPr lang="pt-BR" sz="28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CFC8107-EED9-407A-B8EE-C1775C34D468}"/>
              </a:ext>
            </a:extLst>
          </p:cNvPr>
          <p:cNvSpPr txBox="1">
            <a:spLocks/>
          </p:cNvSpPr>
          <p:nvPr/>
        </p:nvSpPr>
        <p:spPr>
          <a:xfrm>
            <a:off x="491319" y="4662495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Membros da “Sustentação” não incorporam;</a:t>
            </a:r>
            <a:endParaRPr lang="pt-BR" sz="28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1F02F24-9D63-4292-8930-2631249D8467}"/>
              </a:ext>
            </a:extLst>
          </p:cNvPr>
          <p:cNvSpPr txBox="1">
            <a:spLocks/>
          </p:cNvSpPr>
          <p:nvPr/>
        </p:nvSpPr>
        <p:spPr>
          <a:xfrm>
            <a:off x="491319" y="5674444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Membros da “Sustentação” não doutrinam;</a:t>
            </a:r>
            <a:endParaRPr lang="pt-BR" sz="28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6B3ECC-AFA7-46C6-9521-E22B8BDBA885}"/>
              </a:ext>
            </a:extLst>
          </p:cNvPr>
          <p:cNvSpPr/>
          <p:nvPr/>
        </p:nvSpPr>
        <p:spPr>
          <a:xfrm>
            <a:off x="1989223" y="768656"/>
            <a:ext cx="5124289" cy="578637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426CBDF-F8F6-4B2D-BA64-37EBA4D46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r="4882" b="14750"/>
          <a:stretch/>
        </p:blipFill>
        <p:spPr>
          <a:xfrm>
            <a:off x="7658310" y="431529"/>
            <a:ext cx="4010526" cy="1284976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A4FDBF1-CC25-44ED-BD2F-E8057E329FAA}"/>
              </a:ext>
            </a:extLst>
          </p:cNvPr>
          <p:cNvSpPr txBox="1">
            <a:spLocks/>
          </p:cNvSpPr>
          <p:nvPr/>
        </p:nvSpPr>
        <p:spPr>
          <a:xfrm>
            <a:off x="1989224" y="784698"/>
            <a:ext cx="4860756" cy="562595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CONDUTA INTERNA</a:t>
            </a:r>
            <a:endParaRPr lang="pt-BR" sz="1800" b="1" spc="300" dirty="0">
              <a:solidFill>
                <a:schemeClr val="bg1"/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4CFC8107-EED9-407A-B8EE-C1775C34D468}"/>
              </a:ext>
            </a:extLst>
          </p:cNvPr>
          <p:cNvSpPr txBox="1">
            <a:spLocks/>
          </p:cNvSpPr>
          <p:nvPr/>
        </p:nvSpPr>
        <p:spPr>
          <a:xfrm>
            <a:off x="491319" y="1999505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Membros da “Incorporação” não sustentam;</a:t>
            </a:r>
            <a:endParaRPr lang="pt-BR" sz="28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1F02F24-9D63-4292-8930-2631249D8467}"/>
              </a:ext>
            </a:extLst>
          </p:cNvPr>
          <p:cNvSpPr txBox="1">
            <a:spLocks/>
          </p:cNvSpPr>
          <p:nvPr/>
        </p:nvSpPr>
        <p:spPr>
          <a:xfrm>
            <a:off x="491313" y="2720549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Membros da “Incorporação” não doutrinam;</a:t>
            </a:r>
            <a:endParaRPr lang="pt-BR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C17D168-E459-4DDE-B2E8-8FA9F3314DB5}"/>
              </a:ext>
            </a:extLst>
          </p:cNvPr>
          <p:cNvSpPr txBox="1">
            <a:spLocks/>
          </p:cNvSpPr>
          <p:nvPr/>
        </p:nvSpPr>
        <p:spPr>
          <a:xfrm>
            <a:off x="491313" y="3441593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Doutrinador não incorpora;</a:t>
            </a:r>
            <a:endParaRPr lang="pt-BR" sz="28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7951A35-6606-4136-ACC0-A14C727452D3}"/>
              </a:ext>
            </a:extLst>
          </p:cNvPr>
          <p:cNvSpPr txBox="1">
            <a:spLocks/>
          </p:cNvSpPr>
          <p:nvPr/>
        </p:nvSpPr>
        <p:spPr>
          <a:xfrm>
            <a:off x="491312" y="4162637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Passista não orienta, não abraça, não dá conselho, etc...;</a:t>
            </a:r>
            <a:endParaRPr lang="pt-BR" sz="28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FEF1645-17C0-44FB-BFAE-60F2FBEA0107}"/>
              </a:ext>
            </a:extLst>
          </p:cNvPr>
          <p:cNvSpPr txBox="1">
            <a:spLocks/>
          </p:cNvSpPr>
          <p:nvPr/>
        </p:nvSpPr>
        <p:spPr>
          <a:xfrm>
            <a:off x="491311" y="5135848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Tratamento à distância apenas com encaminhamento da CM;</a:t>
            </a:r>
            <a:endParaRPr lang="pt-BR" sz="28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85907F6-5A53-432A-B24D-96A343ACC3D6}"/>
              </a:ext>
            </a:extLst>
          </p:cNvPr>
          <p:cNvSpPr/>
          <p:nvPr/>
        </p:nvSpPr>
        <p:spPr>
          <a:xfrm>
            <a:off x="1989223" y="768656"/>
            <a:ext cx="5124289" cy="578637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4CCF8D8-75BF-438B-81AC-DC1ECD649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r="4882" b="14750"/>
          <a:stretch/>
        </p:blipFill>
        <p:spPr>
          <a:xfrm>
            <a:off x="7658310" y="431529"/>
            <a:ext cx="4010526" cy="128497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8FA537B-644D-42A4-964E-DF95386E30CE}"/>
              </a:ext>
            </a:extLst>
          </p:cNvPr>
          <p:cNvSpPr txBox="1">
            <a:spLocks/>
          </p:cNvSpPr>
          <p:nvPr/>
        </p:nvSpPr>
        <p:spPr>
          <a:xfrm>
            <a:off x="1989224" y="784698"/>
            <a:ext cx="4860756" cy="562595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CONDUTA INTERNA</a:t>
            </a:r>
            <a:endParaRPr lang="pt-BR" sz="1800" b="1" spc="300" dirty="0">
              <a:solidFill>
                <a:schemeClr val="bg1"/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FFEF1645-17C0-44FB-BFAE-60F2FBEA0107}"/>
              </a:ext>
            </a:extLst>
          </p:cNvPr>
          <p:cNvSpPr txBox="1">
            <a:spLocks/>
          </p:cNvSpPr>
          <p:nvPr/>
        </p:nvSpPr>
        <p:spPr>
          <a:xfrm>
            <a:off x="491319" y="2415128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Tratamento à distância de familiar de membro da equipe, deverá ser realizado apenas após a saída do(s) familiar(es) da sala de atendimento;</a:t>
            </a:r>
            <a:endParaRPr lang="pt-BR" sz="28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18E9100-018E-4509-9566-75D3ACE2B81A}"/>
              </a:ext>
            </a:extLst>
          </p:cNvPr>
          <p:cNvSpPr txBox="1">
            <a:spLocks/>
          </p:cNvSpPr>
          <p:nvPr/>
        </p:nvSpPr>
        <p:spPr>
          <a:xfrm>
            <a:off x="491318" y="4638945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Equipe com dois médiuns de incorporação e apenas um de sustentação apenas em situação que coloque a continuidade dos atendimentos em risco e com anuência do próprio médium de sustentação;</a:t>
            </a:r>
            <a:endParaRPr lang="pt-BR" sz="28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9ABA5DC-1D14-4249-9BA5-361199170104}"/>
              </a:ext>
            </a:extLst>
          </p:cNvPr>
          <p:cNvSpPr/>
          <p:nvPr/>
        </p:nvSpPr>
        <p:spPr>
          <a:xfrm>
            <a:off x="1989223" y="768656"/>
            <a:ext cx="5124289" cy="578637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2939C3E-260C-4C02-850B-191DB6300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r="4882" b="14750"/>
          <a:stretch/>
        </p:blipFill>
        <p:spPr>
          <a:xfrm>
            <a:off x="7658310" y="431529"/>
            <a:ext cx="4010526" cy="128497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2B27852-0750-432B-B569-A15AA9EB8F1D}"/>
              </a:ext>
            </a:extLst>
          </p:cNvPr>
          <p:cNvSpPr txBox="1">
            <a:spLocks/>
          </p:cNvSpPr>
          <p:nvPr/>
        </p:nvSpPr>
        <p:spPr>
          <a:xfrm>
            <a:off x="1989224" y="784698"/>
            <a:ext cx="4860756" cy="562595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CONDUTA INTERNA</a:t>
            </a:r>
            <a:endParaRPr lang="pt-BR" sz="1800" b="1" spc="300" dirty="0">
              <a:solidFill>
                <a:schemeClr val="bg1"/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FFEF1645-17C0-44FB-BFAE-60F2FBEA0107}"/>
              </a:ext>
            </a:extLst>
          </p:cNvPr>
          <p:cNvSpPr txBox="1">
            <a:spLocks/>
          </p:cNvSpPr>
          <p:nvPr/>
        </p:nvSpPr>
        <p:spPr>
          <a:xfrm>
            <a:off x="491319" y="2415128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Manifestação </a:t>
            </a:r>
            <a:r>
              <a:rPr lang="pt-B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psicofonica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apenas em momentos dedicados especificamente para este fim;</a:t>
            </a:r>
            <a:endParaRPr lang="pt-BR" sz="2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E71E1C7-7F5C-4AAE-A45F-C7C943063F8E}"/>
              </a:ext>
            </a:extLst>
          </p:cNvPr>
          <p:cNvSpPr txBox="1">
            <a:spLocks/>
          </p:cNvSpPr>
          <p:nvPr/>
        </p:nvSpPr>
        <p:spPr>
          <a:xfrm>
            <a:off x="491318" y="3990478"/>
            <a:ext cx="11177517" cy="721044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Manifestação </a:t>
            </a:r>
            <a:r>
              <a:rPr lang="pt-B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psicofonica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os atendimentos apenas relacionadas ao atendimento em questão... Salvo alguma situação especifica;</a:t>
            </a:r>
            <a:endParaRPr lang="pt-BR" sz="28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18577D3-A31F-4E0C-989C-DE30E75DA026}"/>
              </a:ext>
            </a:extLst>
          </p:cNvPr>
          <p:cNvSpPr/>
          <p:nvPr/>
        </p:nvSpPr>
        <p:spPr>
          <a:xfrm>
            <a:off x="1989223" y="768656"/>
            <a:ext cx="5124289" cy="578637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3CA8A8E-FD9E-4231-A814-97C6A4868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7" r="4882" b="14750"/>
          <a:stretch/>
        </p:blipFill>
        <p:spPr>
          <a:xfrm>
            <a:off x="7658310" y="431529"/>
            <a:ext cx="4010526" cy="1284976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A8A0119C-78A0-448E-A709-3A11F1B1AE79}"/>
              </a:ext>
            </a:extLst>
          </p:cNvPr>
          <p:cNvSpPr txBox="1">
            <a:spLocks/>
          </p:cNvSpPr>
          <p:nvPr/>
        </p:nvSpPr>
        <p:spPr>
          <a:xfrm>
            <a:off x="1989224" y="784698"/>
            <a:ext cx="4860756" cy="562595"/>
          </a:xfrm>
          <a:prstGeom prst="rect">
            <a:avLst/>
          </a:prstGeom>
        </p:spPr>
        <p:txBody>
          <a:bodyPr vert="horz" lIns="91440" tIns="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 Conditioner" panose="02000505020000020004" pitchFamily="2" charset="0"/>
                <a:ea typeface="expressions of the soul" panose="02000603000000000000" pitchFamily="2" charset="0"/>
              </a:rPr>
              <a:t>CONDUTA INTERNA</a:t>
            </a:r>
            <a:endParaRPr lang="pt-BR" sz="1800" b="1" spc="300" dirty="0">
              <a:solidFill>
                <a:schemeClr val="bg1"/>
              </a:solidFill>
              <a:latin typeface="Air Conditioner" panose="02000505020000020004" pitchFamily="2" charset="0"/>
              <a:ea typeface="expressions of the sou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1845694"/>
            <a:ext cx="11177517" cy="38863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 fazer a coisa para os homens, é preciso formar os homens para a coisa, como se formam obreiros, antes de lhes confiar um trabalho</a:t>
            </a:r>
            <a:br>
              <a:rPr lang="pt-BR" sz="2800" dirty="0"/>
            </a:br>
            <a:r>
              <a:rPr lang="pt-BR" sz="2800" dirty="0"/>
              <a:t>                                                                                   </a:t>
            </a:r>
            <a:r>
              <a:rPr lang="pt-BR" sz="2000" dirty="0"/>
              <a:t>Allan Kardec – Viagem Espírita em 1862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9" y="507838"/>
            <a:ext cx="11177517" cy="1436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600" spc="600" dirty="0">
                <a:solidFill>
                  <a:srgbClr val="220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OBSESSÃO</a:t>
            </a:r>
            <a:endParaRPr lang="pt-BR" sz="5400" spc="600" dirty="0">
              <a:solidFill>
                <a:srgbClr val="220FBF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ntendo estágio, cena, em pé&#10;&#10;Descrição gerada com alta confiança">
            <a:extLst>
              <a:ext uri="{FF2B5EF4-FFF2-40B4-BE49-F238E27FC236}">
                <a16:creationId xmlns:a16="http://schemas.microsoft.com/office/drawing/2014/main" id="{9CB35A2A-8CBE-416A-9454-0CB568DA8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77" y="2005238"/>
            <a:ext cx="6044800" cy="419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1583140"/>
            <a:ext cx="11177517" cy="342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obsessão é a ação quase permanente de um Espírito estranho, que faz com que a vítima seja induzida, por uma necessidade incessante, a agir nesse ou naquele sentido, a fazer tal ou qual coisa.</a:t>
            </a: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F8F60549-803D-4F95-A36D-9AD99E3BE247}"/>
              </a:ext>
            </a:extLst>
          </p:cNvPr>
          <p:cNvSpPr txBox="1">
            <a:spLocks/>
          </p:cNvSpPr>
          <p:nvPr/>
        </p:nvSpPr>
        <p:spPr>
          <a:xfrm>
            <a:off x="491318" y="5341256"/>
            <a:ext cx="11062053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2000" dirty="0"/>
              <a:t>Allan Kardec. Revista Espírita, outubro de 1858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949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1583140"/>
            <a:ext cx="11177517" cy="342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obsessão é a ação quase permanente de um Espírito estranho, que faz com que a vítima seja </a:t>
            </a: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induzida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uma necessidade incessante, a agir nesse ou naquele sentido, a fazer tal ou qual coisa.</a:t>
            </a: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F8F60549-803D-4F95-A36D-9AD99E3BE247}"/>
              </a:ext>
            </a:extLst>
          </p:cNvPr>
          <p:cNvSpPr txBox="1">
            <a:spLocks/>
          </p:cNvSpPr>
          <p:nvPr/>
        </p:nvSpPr>
        <p:spPr>
          <a:xfrm>
            <a:off x="491318" y="5341256"/>
            <a:ext cx="11062053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2000" dirty="0"/>
              <a:t>Allan Kardec. Revista Espírita, outubro de 1858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336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1583140"/>
            <a:ext cx="11177517" cy="342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obsessão é a ação quase permanente de um Espírito estranho, que faz com que a vítima seja </a:t>
            </a: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induzida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uma necessidade incessante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agir nesse ou naquele sentido, a fazer tal ou qual coisa.</a:t>
            </a: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F8F60549-803D-4F95-A36D-9AD99E3BE247}"/>
              </a:ext>
            </a:extLst>
          </p:cNvPr>
          <p:cNvSpPr txBox="1">
            <a:spLocks/>
          </p:cNvSpPr>
          <p:nvPr/>
        </p:nvSpPr>
        <p:spPr>
          <a:xfrm>
            <a:off x="491318" y="5341256"/>
            <a:ext cx="11062053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2000" dirty="0"/>
              <a:t>Allan Kardec. Revista Espírita, outubro de 1858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71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1583140"/>
            <a:ext cx="11177517" cy="342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tx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obsessão é a ação quase permanente de um Espírito estranho, que faz com que a vítima seja </a:t>
            </a: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induzida</a:t>
            </a:r>
            <a:r>
              <a:rPr lang="pt-BR" sz="3600" dirty="0">
                <a:solidFill>
                  <a:schemeClr val="tx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uma necessidade incessante, a agir nesse ou naquele sentido, a fazer tal ou qual coisa.</a:t>
            </a:r>
            <a:endParaRPr lang="pt-BR" sz="28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F8F60549-803D-4F95-A36D-9AD99E3BE247}"/>
              </a:ext>
            </a:extLst>
          </p:cNvPr>
          <p:cNvSpPr txBox="1">
            <a:spLocks/>
          </p:cNvSpPr>
          <p:nvPr/>
        </p:nvSpPr>
        <p:spPr>
          <a:xfrm>
            <a:off x="491318" y="5341256"/>
            <a:ext cx="11062053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alpha val="30000"/>
                  </a:schemeClr>
                </a:solidFill>
              </a:rPr>
              <a:t>Allan Kardec. Revista Espírita, outubro de 1858</a:t>
            </a:r>
            <a:endParaRPr lang="pt-BR" sz="28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8" name="Texto Explicativo: Linha com Ênfase 7">
            <a:extLst>
              <a:ext uri="{FF2B5EF4-FFF2-40B4-BE49-F238E27FC236}">
                <a16:creationId xmlns:a16="http://schemas.microsoft.com/office/drawing/2014/main" id="{17C58083-12AC-405A-B009-66CB32A5628A}"/>
              </a:ext>
            </a:extLst>
          </p:cNvPr>
          <p:cNvSpPr/>
          <p:nvPr/>
        </p:nvSpPr>
        <p:spPr>
          <a:xfrm flipH="1">
            <a:off x="3225420" y="390079"/>
            <a:ext cx="5709312" cy="1064525"/>
          </a:xfrm>
          <a:prstGeom prst="accentCallout1">
            <a:avLst>
              <a:gd name="adj1" fmla="val 47354"/>
              <a:gd name="adj2" fmla="val 3553"/>
              <a:gd name="adj3" fmla="val 212061"/>
              <a:gd name="adj4" fmla="val -12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ETIMOLOGIA</a:t>
            </a:r>
          </a:p>
          <a:p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induzir vem de in (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dentro, para dentro</a:t>
            </a: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mais </a:t>
            </a:r>
            <a:r>
              <a:rPr lang="pt-BR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ductio</a:t>
            </a: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conduzir, levar</a:t>
            </a:r>
            <a:r>
              <a:rPr lang="pt-B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ou seja, “convencer, persuadir”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EB9DED-0082-4D85-A9D4-A721F65C95F2}"/>
              </a:ext>
            </a:extLst>
          </p:cNvPr>
          <p:cNvSpPr txBox="1"/>
          <p:nvPr/>
        </p:nvSpPr>
        <p:spPr>
          <a:xfrm>
            <a:off x="3225420" y="1496054"/>
            <a:ext cx="552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B0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Persuadir: Levar a crer ou a aceitar</a:t>
            </a:r>
          </a:p>
        </p:txBody>
      </p:sp>
    </p:spTree>
    <p:extLst>
      <p:ext uri="{BB962C8B-B14F-4D97-AF65-F5344CB8AC3E}">
        <p14:creationId xmlns:p14="http://schemas.microsoft.com/office/powerpoint/2010/main" val="23491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736095"/>
            <a:ext cx="11177517" cy="564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 é meio eficaz para a cura da obsessão?</a:t>
            </a:r>
            <a:endParaRPr lang="pt-BR" sz="2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59BA20B5-A8EF-4F5E-AE27-00E9EBD19FFC}"/>
              </a:ext>
            </a:extLst>
          </p:cNvPr>
          <p:cNvSpPr txBox="1">
            <a:spLocks/>
          </p:cNvSpPr>
          <p:nvPr/>
        </p:nvSpPr>
        <p:spPr>
          <a:xfrm>
            <a:off x="491318" y="1931362"/>
            <a:ext cx="11177517" cy="2234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prece é em tudo um poderoso auxílio. Mas não basta que alguém murmure algumas palavras para que obtenha o que deseja. </a:t>
            </a:r>
            <a:r>
              <a:rPr lang="pt-BR" sz="2800" dirty="0">
                <a:solidFill>
                  <a:schemeClr val="bg1"/>
                </a:solidFill>
              </a:rPr>
              <a:t>Deus assiste os que obram, não os que se limitam a pedir. É, pois, indispensável que o obsidiado faça, por sua parte, o que se torne necessário para destruir em si mesmo a causa da atração dos maus Espíritos.”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B30F-AB54-4DDB-8D92-A30282F3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8" y="736095"/>
            <a:ext cx="11177517" cy="564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 é meio eficaz para a cura da obsessão?</a:t>
            </a:r>
            <a:endParaRPr lang="pt-BR" sz="2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F8DDBC4-20D7-41AC-A095-77A6E88F1338}"/>
              </a:ext>
            </a:extLst>
          </p:cNvPr>
          <p:cNvSpPr/>
          <p:nvPr/>
        </p:nvSpPr>
        <p:spPr>
          <a:xfrm>
            <a:off x="491319" y="387872"/>
            <a:ext cx="11177517" cy="6217644"/>
          </a:xfrm>
          <a:prstGeom prst="roundRect">
            <a:avLst>
              <a:gd name="adj" fmla="val 6858"/>
            </a:avLst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9DAD03-9F8F-459C-8BE7-BC65F7AC733B}"/>
              </a:ext>
            </a:extLst>
          </p:cNvPr>
          <p:cNvSpPr/>
          <p:nvPr/>
        </p:nvSpPr>
        <p:spPr>
          <a:xfrm>
            <a:off x="318449" y="311565"/>
            <a:ext cx="1246495" cy="12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D0593-41A4-477A-AA1E-237389B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" y="431529"/>
            <a:ext cx="1216322" cy="1064525"/>
          </a:xfrm>
          <a:prstGeom prst="rect">
            <a:avLst/>
          </a:prstGeom>
          <a:ln>
            <a:noFill/>
          </a:ln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60D9F04-6196-4BB0-A04E-3B54B4F5E255}"/>
              </a:ext>
            </a:extLst>
          </p:cNvPr>
          <p:cNvCxnSpPr/>
          <p:nvPr/>
        </p:nvCxnSpPr>
        <p:spPr>
          <a:xfrm flipH="1">
            <a:off x="1078170" y="387872"/>
            <a:ext cx="996286" cy="0"/>
          </a:xfrm>
          <a:prstGeom prst="line">
            <a:avLst/>
          </a:prstGeom>
          <a:ln w="76200">
            <a:solidFill>
              <a:srgbClr val="4B0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59BA20B5-A8EF-4F5E-AE27-00E9EBD19FFC}"/>
              </a:ext>
            </a:extLst>
          </p:cNvPr>
          <p:cNvSpPr txBox="1">
            <a:spLocks/>
          </p:cNvSpPr>
          <p:nvPr/>
        </p:nvSpPr>
        <p:spPr>
          <a:xfrm>
            <a:off x="491318" y="1931362"/>
            <a:ext cx="11177517" cy="2234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prece é em tudo um poderoso auxílio. Mas não basta que alguém murmure algumas palavras para que obtenha o que deseja. Deus assiste os que obram, não os que se limitam a pedir. </a:t>
            </a:r>
            <a:r>
              <a:rPr lang="pt-BR" sz="2800" dirty="0">
                <a:solidFill>
                  <a:schemeClr val="bg1"/>
                </a:solidFill>
              </a:rPr>
              <a:t>É, pois, indispensável que o obsidiado faça, por sua parte, o que se torne necessário para destruir em si mesmo a causa da atração dos maus Espíritos.”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1012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Air Conditioner</vt:lpstr>
      <vt:lpstr>AlwaysForever</vt:lpstr>
      <vt:lpstr>Arial</vt:lpstr>
      <vt:lpstr>Calibri</vt:lpstr>
      <vt:lpstr>Calibri Light</vt:lpstr>
      <vt:lpstr>Dubai Light</vt:lpstr>
      <vt:lpstr>expressions of the soul</vt:lpstr>
      <vt:lpstr>Wingdings</vt:lpstr>
      <vt:lpstr>Tema do Office</vt:lpstr>
      <vt:lpstr>Apresentação do PowerPoint</vt:lpstr>
      <vt:lpstr>JESUS CRISTO</vt:lpstr>
      <vt:lpstr>OBSESSÃO</vt:lpstr>
      <vt:lpstr>A obsessão é a ação quase permanente de um Espírito estranho, que faz com que a vítima seja induzida, por uma necessidade incessante, a agir nesse ou naquele sentido, a fazer tal ou qual coisa.</vt:lpstr>
      <vt:lpstr>A obsessão é a ação quase permanente de um Espírito estranho, que faz com que a vítima seja induzida, por uma necessidade incessante, a agir nesse ou naquele sentido, a fazer tal ou qual coisa.</vt:lpstr>
      <vt:lpstr>A obsessão é a ação quase permanente de um Espírito estranho, que faz com que a vítima seja induzida, por uma necessidade incessante, a agir nesse ou naquele sentido, a fazer tal ou qual coisa.</vt:lpstr>
      <vt:lpstr>A obsessão é a ação quase permanente de um Espírito estranho, que faz com que a vítima seja induzida, por uma necessidade incessante, a agir nesse ou naquele sentido, a fazer tal ou qual coisa.</vt:lpstr>
      <vt:lpstr>A prece é meio eficaz para a cura da obsessão?</vt:lpstr>
      <vt:lpstr>A prece é meio eficaz para a cura da obsessão?</vt:lpstr>
      <vt:lpstr>A prece é meio eficaz para a cura da obsessão?</vt:lpstr>
      <vt:lpstr>Apresentação do PowerPoint</vt:lpstr>
      <vt:lpstr>Maria de Nazaré</vt:lpstr>
      <vt:lpstr>Apresentação do PowerPoint</vt:lpstr>
      <vt:lpstr>Apresentação do PowerPoint</vt:lpstr>
      <vt:lpstr>ORIENTADOR</vt:lpstr>
      <vt:lpstr>Psicofonia (Incorporação)</vt:lpstr>
      <vt:lpstr>Passista</vt:lpstr>
      <vt:lpstr>CURSO BÁSICO DO TRABALHADOR - ATUALIZADO</vt:lpstr>
      <vt:lpstr>MARIA DE NAZARÉ</vt:lpstr>
      <vt:lpstr>- Todas as funções são rotativas;</vt:lpstr>
      <vt:lpstr>Apresentação do PowerPoint</vt:lpstr>
      <vt:lpstr>Apresentação do PowerPoint</vt:lpstr>
      <vt:lpstr>Apresentação do PowerPoint</vt:lpstr>
      <vt:lpstr>Apresentação do PowerPoint</vt:lpstr>
      <vt:lpstr>Antes de fazer a coisa para os homens, é preciso formar os homens para a coisa, como se formam obreiros, antes de lhes confiar um trabalho                                                                                    Allan Kardec – Viagem Espírita em 1862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Antes de fazer a coisa para os homens, é preciso formar os homens para a coisa, como se formam obreiros, antes de lhes confiar um trabalho. Autor: Allan Kardec – Viagem Espírita em 1862</dc:title>
  <dc:creator>Ronaldo Querino</dc:creator>
  <cp:lastModifiedBy>Ronaldo Querino</cp:lastModifiedBy>
  <cp:revision>83</cp:revision>
  <dcterms:created xsi:type="dcterms:W3CDTF">2017-09-20T09:39:26Z</dcterms:created>
  <dcterms:modified xsi:type="dcterms:W3CDTF">2017-09-21T00:42:09Z</dcterms:modified>
</cp:coreProperties>
</file>