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75" r:id="rId6"/>
    <p:sldId id="261" r:id="rId7"/>
    <p:sldId id="262" r:id="rId8"/>
    <p:sldId id="263" r:id="rId9"/>
    <p:sldId id="273" r:id="rId10"/>
    <p:sldId id="265" r:id="rId11"/>
    <p:sldId id="264" r:id="rId12"/>
    <p:sldId id="266" r:id="rId13"/>
    <p:sldId id="274" r:id="rId14"/>
    <p:sldId id="267" r:id="rId15"/>
    <p:sldId id="268" r:id="rId16"/>
    <p:sldId id="276" r:id="rId17"/>
    <p:sldId id="269" r:id="rId18"/>
    <p:sldId id="271" r:id="rId19"/>
    <p:sldId id="270" r:id="rId20"/>
    <p:sldId id="272" r:id="rId21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422C16"/>
    <a:srgbClr val="0C788E"/>
    <a:srgbClr val="025198"/>
    <a:srgbClr val="000099"/>
    <a:srgbClr val="1C1C1C"/>
    <a:srgbClr val="3366FF"/>
    <a:srgbClr val="99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66487" autoAdjust="0"/>
  </p:normalViewPr>
  <p:slideViewPr>
    <p:cSldViewPr>
      <p:cViewPr varScale="1">
        <p:scale>
          <a:sx n="47" d="100"/>
          <a:sy n="47" d="100"/>
        </p:scale>
        <p:origin x="180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71C506-CB70-471C-BABA-10D4ED88FC34}" type="datetimeFigureOut">
              <a:rPr lang="pt-BR" smtClean="0"/>
              <a:t>15/04/2016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8D7FD-5FE5-44F8-A601-0E8D03C2C1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7801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27639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99772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8397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9310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84539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5214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52811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35027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92857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289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Fé, portanto, é ação. E a confiança operando. Ao contrário do que muitos imaginam, a fé não é a passividade acomodada nem a expectação contemplativa; ela nos solicita raciocínio, razão, paciência, trabalho e humildade.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9047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Fé, portanto, é ação. E a confiança operando. Ao contrário do que muitos imaginam, a fé não é a passividade acomodada nem a expectação contemplativa; ela nos solicita raciocínio, razão, paciência, trabalho e humildade.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9096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Situações tais, vulgarmente chamadas de “ausência de merecimento”, são fatores a se considerar no tratamento fluidoterápico.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679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5564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0621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5860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2819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8D7FD-5FE5-44F8-A601-0E8D03C2C1FC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820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A948D-C567-4AB5-B21F-C871B07EC790}" type="slidenum">
              <a:rPr lang="es-ES" altLang="pt-BR"/>
              <a:pPr>
                <a:defRPr/>
              </a:pPr>
              <a:t>‹nº›</a:t>
            </a:fld>
            <a:endParaRPr lang="es-ES" altLang="pt-BR"/>
          </a:p>
        </p:txBody>
      </p:sp>
    </p:spTree>
    <p:extLst>
      <p:ext uri="{BB962C8B-B14F-4D97-AF65-F5344CB8AC3E}">
        <p14:creationId xmlns:p14="http://schemas.microsoft.com/office/powerpoint/2010/main" val="362640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F66D0-0B84-47A4-926B-55A50CCE9A0A}" type="slidenum">
              <a:rPr lang="es-ES" altLang="pt-BR"/>
              <a:pPr>
                <a:defRPr/>
              </a:pPr>
              <a:t>‹nº›</a:t>
            </a:fld>
            <a:endParaRPr lang="es-ES" altLang="pt-BR"/>
          </a:p>
        </p:txBody>
      </p:sp>
    </p:spTree>
    <p:extLst>
      <p:ext uri="{BB962C8B-B14F-4D97-AF65-F5344CB8AC3E}">
        <p14:creationId xmlns:p14="http://schemas.microsoft.com/office/powerpoint/2010/main" val="29058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1FFE6-AB18-40E9-925B-EF214A013493}" type="slidenum">
              <a:rPr lang="es-ES" altLang="pt-BR"/>
              <a:pPr>
                <a:defRPr/>
              </a:pPr>
              <a:t>‹nº›</a:t>
            </a:fld>
            <a:endParaRPr lang="es-ES" altLang="pt-BR"/>
          </a:p>
        </p:txBody>
      </p:sp>
    </p:spTree>
    <p:extLst>
      <p:ext uri="{BB962C8B-B14F-4D97-AF65-F5344CB8AC3E}">
        <p14:creationId xmlns:p14="http://schemas.microsoft.com/office/powerpoint/2010/main" val="95516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CD3FD-8979-4EE7-8B78-624C68BCCDCD}" type="slidenum">
              <a:rPr lang="es-ES" altLang="pt-BR"/>
              <a:pPr>
                <a:defRPr/>
              </a:pPr>
              <a:t>‹nº›</a:t>
            </a:fld>
            <a:endParaRPr lang="es-ES" altLang="pt-BR"/>
          </a:p>
        </p:txBody>
      </p:sp>
    </p:spTree>
    <p:extLst>
      <p:ext uri="{BB962C8B-B14F-4D97-AF65-F5344CB8AC3E}">
        <p14:creationId xmlns:p14="http://schemas.microsoft.com/office/powerpoint/2010/main" val="233414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70644-484E-4A09-A00C-C8CE01B323FA}" type="slidenum">
              <a:rPr lang="es-ES" altLang="pt-BR"/>
              <a:pPr>
                <a:defRPr/>
              </a:pPr>
              <a:t>‹nº›</a:t>
            </a:fld>
            <a:endParaRPr lang="es-ES" altLang="pt-BR"/>
          </a:p>
        </p:txBody>
      </p:sp>
    </p:spTree>
    <p:extLst>
      <p:ext uri="{BB962C8B-B14F-4D97-AF65-F5344CB8AC3E}">
        <p14:creationId xmlns:p14="http://schemas.microsoft.com/office/powerpoint/2010/main" val="93511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CF371-1A78-4EF4-B869-59766A472E7B}" type="slidenum">
              <a:rPr lang="es-ES" altLang="pt-BR"/>
              <a:pPr>
                <a:defRPr/>
              </a:pPr>
              <a:t>‹nº›</a:t>
            </a:fld>
            <a:endParaRPr lang="es-ES" altLang="pt-BR"/>
          </a:p>
        </p:txBody>
      </p:sp>
    </p:spTree>
    <p:extLst>
      <p:ext uri="{BB962C8B-B14F-4D97-AF65-F5344CB8AC3E}">
        <p14:creationId xmlns:p14="http://schemas.microsoft.com/office/powerpoint/2010/main" val="2956355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53CE8-52D5-4382-8803-65AB60CFC8DF}" type="slidenum">
              <a:rPr lang="es-ES" altLang="pt-BR"/>
              <a:pPr>
                <a:defRPr/>
              </a:pPr>
              <a:t>‹nº›</a:t>
            </a:fld>
            <a:endParaRPr lang="es-ES" altLang="pt-BR"/>
          </a:p>
        </p:txBody>
      </p:sp>
    </p:spTree>
    <p:extLst>
      <p:ext uri="{BB962C8B-B14F-4D97-AF65-F5344CB8AC3E}">
        <p14:creationId xmlns:p14="http://schemas.microsoft.com/office/powerpoint/2010/main" val="3158515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34F1A-10B9-487A-8BCD-706AB10E184F}" type="slidenum">
              <a:rPr lang="es-ES" altLang="pt-BR"/>
              <a:pPr>
                <a:defRPr/>
              </a:pPr>
              <a:t>‹nº›</a:t>
            </a:fld>
            <a:endParaRPr lang="es-ES" altLang="pt-BR"/>
          </a:p>
        </p:txBody>
      </p:sp>
    </p:spTree>
    <p:extLst>
      <p:ext uri="{BB962C8B-B14F-4D97-AF65-F5344CB8AC3E}">
        <p14:creationId xmlns:p14="http://schemas.microsoft.com/office/powerpoint/2010/main" val="230708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1B544-C476-4EEE-8FDF-E169A389BC2C}" type="slidenum">
              <a:rPr lang="es-ES" altLang="pt-BR"/>
              <a:pPr>
                <a:defRPr/>
              </a:pPr>
              <a:t>‹nº›</a:t>
            </a:fld>
            <a:endParaRPr lang="es-ES" altLang="pt-BR"/>
          </a:p>
        </p:txBody>
      </p:sp>
    </p:spTree>
    <p:extLst>
      <p:ext uri="{BB962C8B-B14F-4D97-AF65-F5344CB8AC3E}">
        <p14:creationId xmlns:p14="http://schemas.microsoft.com/office/powerpoint/2010/main" val="32110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20D21-BDAA-4CF1-A805-1CB1A3B64876}" type="slidenum">
              <a:rPr lang="es-ES" altLang="pt-BR"/>
              <a:pPr>
                <a:defRPr/>
              </a:pPr>
              <a:t>‹nº›</a:t>
            </a:fld>
            <a:endParaRPr lang="es-ES" altLang="pt-BR"/>
          </a:p>
        </p:txBody>
      </p:sp>
    </p:spTree>
    <p:extLst>
      <p:ext uri="{BB962C8B-B14F-4D97-AF65-F5344CB8AC3E}">
        <p14:creationId xmlns:p14="http://schemas.microsoft.com/office/powerpoint/2010/main" val="1832377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F5D8D-857B-4D7E-977D-DAC1A5878333}" type="slidenum">
              <a:rPr lang="es-ES" altLang="pt-BR"/>
              <a:pPr>
                <a:defRPr/>
              </a:pPr>
              <a:t>‹nº›</a:t>
            </a:fld>
            <a:endParaRPr lang="es-ES" altLang="pt-BR"/>
          </a:p>
        </p:txBody>
      </p:sp>
    </p:spTree>
    <p:extLst>
      <p:ext uri="{BB962C8B-B14F-4D97-AF65-F5344CB8AC3E}">
        <p14:creationId xmlns:p14="http://schemas.microsoft.com/office/powerpoint/2010/main" val="132352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t-BR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pt-BR" smtClean="0"/>
              <a:t>Haga clic para modificar el estilo de texto del patrón</a:t>
            </a:r>
          </a:p>
          <a:p>
            <a:pPr lvl="1"/>
            <a:r>
              <a:rPr lang="es-ES" altLang="pt-BR" smtClean="0"/>
              <a:t>Segundo nivel</a:t>
            </a:r>
          </a:p>
          <a:p>
            <a:pPr lvl="2"/>
            <a:r>
              <a:rPr lang="es-ES" altLang="pt-BR" smtClean="0"/>
              <a:t>Tercer nivel</a:t>
            </a:r>
          </a:p>
          <a:p>
            <a:pPr lvl="3"/>
            <a:r>
              <a:rPr lang="es-ES" altLang="pt-BR" smtClean="0"/>
              <a:t>Cuarto nivel</a:t>
            </a:r>
          </a:p>
          <a:p>
            <a:pPr lvl="4"/>
            <a:r>
              <a:rPr lang="es-ES" altLang="pt-BR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s-ES" alt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2B30FA7-8F5E-4C1A-A239-F54DB5FB519F}" type="slidenum">
              <a:rPr lang="es-ES" altLang="pt-BR"/>
              <a:pPr>
                <a:defRPr/>
              </a:pPr>
              <a:t>‹nº›</a:t>
            </a:fld>
            <a:endParaRPr lang="es-E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0"/>
          <p:cNvSpPr txBox="1">
            <a:spLocks noChangeArrowheads="1"/>
          </p:cNvSpPr>
          <p:nvPr/>
        </p:nvSpPr>
        <p:spPr>
          <a:xfrm>
            <a:off x="4140200" y="5789613"/>
            <a:ext cx="5327650" cy="544512"/>
          </a:xfrm>
          <a:prstGeom prst="rect">
            <a:avLst/>
          </a:prstGeom>
          <a:noFill/>
          <a:ln/>
        </p:spPr>
        <p:txBody>
          <a:bodyPr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s-UY" alt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Casa Espírita “Dr. </a:t>
            </a:r>
            <a:r>
              <a:rPr lang="es-UY" altLang="pt-BR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Ailton</a:t>
            </a:r>
            <a:r>
              <a:rPr lang="es-UY" alt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Nogueira”</a:t>
            </a:r>
            <a:br>
              <a:rPr lang="es-UY" altLang="pt-B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UY" alt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ENSINO</a:t>
            </a:r>
            <a:endParaRPr lang="es-ES" altLang="pt-B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22"/>
          <p:cNvSpPr>
            <a:spLocks noChangeArrowheads="1"/>
          </p:cNvSpPr>
          <p:nvPr/>
        </p:nvSpPr>
        <p:spPr bwMode="auto">
          <a:xfrm>
            <a:off x="4140200" y="6334125"/>
            <a:ext cx="3960813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defRPr/>
            </a:pPr>
            <a:r>
              <a:rPr lang="es-UY" altLang="pt-B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 DE PASSE 2016</a:t>
            </a:r>
            <a:endParaRPr lang="es-ES" altLang="pt-B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VONTADE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475656" y="2348880"/>
            <a:ext cx="7668344" cy="3168352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00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a typeface="+mj-ea"/>
                <a:cs typeface="+mj-cs"/>
              </a:defRPr>
            </a:lvl1pPr>
          </a:lstStyle>
          <a:p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“(...)Tanto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quanto do Espírito errante, a vontade é igualmente atributo do Espírito encarnado; daí o poder do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magnetizador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, poder que se sabe estar na razão direta da força de vontade. Podendo o Espírito encarnado atuar sobre a matéria elementar, pode do mesmo modo mudar-lhe as propriedades, dentro de certos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limites.(...)”</a:t>
            </a:r>
          </a:p>
          <a:p>
            <a:endParaRPr lang="pt-BR" sz="28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chemeClr val="accent4">
                    <a:lumMod val="60000"/>
                    <a:lumOff val="40000"/>
                    <a:alpha val="43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747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VONTADE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448092" y="2060848"/>
            <a:ext cx="7668344" cy="2160944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00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a typeface="+mj-ea"/>
                <a:cs typeface="+mj-cs"/>
              </a:defRPr>
            </a:lvl1pPr>
          </a:lstStyle>
          <a:p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“(...)Se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magnetizas com o propósito de curar (...) e invocas um bom Espírito (...), ele aumenta a tua força e a tua vontade, dirige o teu fluido e lhe dá as qualidades necessárias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”</a:t>
            </a:r>
          </a:p>
          <a:p>
            <a:r>
              <a:rPr lang="pt-BR" sz="20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Kardec – </a:t>
            </a:r>
            <a:r>
              <a:rPr lang="pt-BR" sz="2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O Livro dos médiuns</a:t>
            </a:r>
            <a:endParaRPr lang="pt-BR" sz="2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chemeClr val="accent4">
                    <a:lumMod val="60000"/>
                    <a:lumOff val="40000"/>
                    <a:alpha val="43000"/>
                  </a:schemeClr>
                </a:outerShdw>
              </a:effectLst>
              <a:latin typeface="+mn-lt"/>
            </a:endParaRPr>
          </a:p>
          <a:p>
            <a:endParaRPr lang="pt-BR" sz="280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chemeClr val="accent4">
                    <a:lumMod val="60000"/>
                    <a:lumOff val="40000"/>
                    <a:alpha val="43000"/>
                  </a:schemeClr>
                </a:outerShdw>
              </a:effectLst>
              <a:latin typeface="+mn-lt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75656" y="4869864"/>
            <a:ext cx="7668344" cy="1984440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00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a typeface="+mj-ea"/>
                <a:cs typeface="+mj-cs"/>
              </a:defRPr>
            </a:lvl1pPr>
          </a:lstStyle>
          <a:p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“(...)A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vontade, não podendo ser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confundida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como uma técnica em si, é a propulsora da ação fluidoterápica por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excelência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, tanto a nível de emissão fluídica como de recepção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18590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VONTADE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448092" y="2276872"/>
            <a:ext cx="7668344" cy="3888432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00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a typeface="+mj-ea"/>
                <a:cs typeface="+mj-cs"/>
              </a:defRPr>
            </a:lvl1pPr>
          </a:lstStyle>
          <a:p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“(...)Se a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vontade for ineficaz quanto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ao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concurso dos Espíritos, é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onipotente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para imprimir ao fluido,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espiritual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ou humano, uma boa direção e uma energia maior. No homem mole, distraído, a corrente é mole, a emissão é fraca;</a:t>
            </a:r>
          </a:p>
          <a:p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O fluido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espiritual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para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nele, mas sem que o aproveite; no homem de vontade enérgica, a corrente produz o efeito de uma ducha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.</a:t>
            </a:r>
          </a:p>
          <a:p>
            <a:pPr lvl="0"/>
            <a:r>
              <a:rPr lang="pt-BR" sz="2000" b="1" dirty="0">
                <a:ln>
                  <a:noFill/>
                </a:ln>
                <a:solidFill>
                  <a:srgbClr val="FF8427">
                    <a:lumMod val="50000"/>
                  </a:srgbClr>
                </a:solidFill>
                <a:effectLst>
                  <a:outerShdw blurRad="38100" dist="38100" dir="2700000" algn="tl">
                    <a:srgbClr val="FF8427">
                      <a:lumMod val="60000"/>
                      <a:lumOff val="40000"/>
                      <a:alpha val="43000"/>
                    </a:srgbClr>
                  </a:outerShdw>
                </a:effectLst>
                <a:latin typeface="Calibri" panose="020F0502020204030204"/>
                <a:ea typeface="+mn-ea"/>
                <a:cs typeface="Arial" panose="020B0604020202020204" pitchFamily="34" charset="0"/>
              </a:rPr>
              <a:t>Kardec – </a:t>
            </a:r>
            <a:r>
              <a:rPr lang="pt-BR" sz="2000" b="1" dirty="0" smtClean="0">
                <a:ln>
                  <a:noFill/>
                </a:ln>
                <a:solidFill>
                  <a:srgbClr val="FF8427">
                    <a:lumMod val="50000"/>
                  </a:srgbClr>
                </a:solidFill>
                <a:effectLst>
                  <a:outerShdw blurRad="38100" dist="38100" dir="2700000" algn="tl">
                    <a:srgbClr val="FF8427">
                      <a:lumMod val="60000"/>
                      <a:lumOff val="40000"/>
                      <a:alpha val="43000"/>
                    </a:srgbClr>
                  </a:outerShdw>
                </a:effectLst>
                <a:latin typeface="Calibri" panose="020F0502020204030204"/>
                <a:ea typeface="+mn-ea"/>
                <a:cs typeface="Arial" panose="020B0604020202020204" pitchFamily="34" charset="0"/>
              </a:rPr>
              <a:t>Revista espírita</a:t>
            </a:r>
            <a:endParaRPr lang="pt-BR" sz="2000" b="1" dirty="0">
              <a:ln>
                <a:noFill/>
              </a:ln>
              <a:solidFill>
                <a:srgbClr val="FF8427">
                  <a:lumMod val="50000"/>
                </a:srgbClr>
              </a:solidFill>
              <a:effectLst>
                <a:outerShdw blurRad="38100" dist="38100" dir="2700000" algn="tl">
                  <a:srgbClr val="FF8427">
                    <a:lumMod val="60000"/>
                    <a:lumOff val="40000"/>
                    <a:alpha val="43000"/>
                  </a:srgbClr>
                </a:outerShdw>
              </a:effectLst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352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VONTADE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946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MÁ VONTADE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448092" y="2276872"/>
            <a:ext cx="7668344" cy="3888432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00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a typeface="+mj-ea"/>
                <a:cs typeface="+mj-cs"/>
              </a:defRPr>
            </a:lvl1pPr>
          </a:lstStyle>
          <a:p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“(...)a responsabilidade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dos médiuns passistas aumenta, assim como devem aumentar a fé e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o interesse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do próprio paciente em se curar. Mas nós, os médiuns, devemos “Criar em tomo dos doentes uma atmosfera de positiva confiança, através de preces, vibrações e palavras de carinho, fortaleza e bom ânimo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”</a:t>
            </a:r>
          </a:p>
          <a:p>
            <a:r>
              <a:rPr lang="pt-BR" sz="2000" b="1" dirty="0" smtClean="0">
                <a:ln>
                  <a:noFill/>
                </a:ln>
                <a:solidFill>
                  <a:srgbClr val="FF8427">
                    <a:lumMod val="50000"/>
                  </a:srgbClr>
                </a:solidFill>
                <a:effectLst>
                  <a:outerShdw blurRad="38100" dist="38100" dir="2700000" algn="tl">
                    <a:srgbClr val="FF8427">
                      <a:lumMod val="60000"/>
                      <a:lumOff val="40000"/>
                      <a:alpha val="43000"/>
                    </a:srgbClr>
                  </a:outerShdw>
                </a:effectLst>
                <a:latin typeface="Calibri" panose="020F0502020204030204"/>
                <a:ea typeface="+mn-ea"/>
                <a:cs typeface="Arial" panose="020B0604020202020204" pitchFamily="34" charset="0"/>
              </a:rPr>
              <a:t>Chico / André Luiz </a:t>
            </a:r>
            <a:r>
              <a:rPr lang="pt-BR" sz="2000" b="1" dirty="0">
                <a:ln>
                  <a:noFill/>
                </a:ln>
                <a:solidFill>
                  <a:srgbClr val="FF8427">
                    <a:lumMod val="50000"/>
                  </a:srgbClr>
                </a:solidFill>
                <a:effectLst>
                  <a:outerShdw blurRad="38100" dist="38100" dir="2700000" algn="tl">
                    <a:srgbClr val="FF8427">
                      <a:lumMod val="60000"/>
                      <a:lumOff val="40000"/>
                      <a:alpha val="43000"/>
                    </a:srgbClr>
                  </a:outerShdw>
                </a:effectLst>
                <a:latin typeface="Calibri" panose="020F0502020204030204"/>
                <a:ea typeface="+mn-ea"/>
                <a:cs typeface="Arial" panose="020B0604020202020204" pitchFamily="34" charset="0"/>
              </a:rPr>
              <a:t>– </a:t>
            </a:r>
            <a:r>
              <a:rPr lang="pt-BR" sz="2000" b="1" dirty="0" smtClean="0">
                <a:ln>
                  <a:noFill/>
                </a:ln>
                <a:solidFill>
                  <a:srgbClr val="FF8427">
                    <a:lumMod val="50000"/>
                  </a:srgbClr>
                </a:solidFill>
                <a:effectLst>
                  <a:outerShdw blurRad="38100" dist="38100" dir="2700000" algn="tl">
                    <a:srgbClr val="FF8427">
                      <a:lumMod val="60000"/>
                      <a:lumOff val="40000"/>
                      <a:alpha val="43000"/>
                    </a:srgbClr>
                  </a:outerShdw>
                </a:effectLst>
                <a:latin typeface="Calibri" panose="020F0502020204030204"/>
                <a:ea typeface="+mn-ea"/>
                <a:cs typeface="Arial" panose="020B0604020202020204" pitchFamily="34" charset="0"/>
              </a:rPr>
              <a:t>Conduta espírita</a:t>
            </a:r>
            <a:endParaRPr lang="pt-BR" sz="2000" b="1" dirty="0">
              <a:ln>
                <a:noFill/>
              </a:ln>
              <a:solidFill>
                <a:srgbClr val="FF8427">
                  <a:lumMod val="50000"/>
                </a:srgbClr>
              </a:solidFill>
              <a:effectLst>
                <a:outerShdw blurRad="38100" dist="38100" dir="2700000" algn="tl">
                  <a:srgbClr val="FF8427">
                    <a:lumMod val="60000"/>
                    <a:lumOff val="40000"/>
                    <a:alpha val="43000"/>
                  </a:srgbClr>
                </a:outerShdw>
              </a:effectLst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651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MÁ VONTADE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448092" y="2420888"/>
            <a:ext cx="7668344" cy="3096344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00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a typeface="+mj-ea"/>
                <a:cs typeface="+mj-cs"/>
              </a:defRPr>
            </a:lvl1pPr>
          </a:lstStyle>
          <a:p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“Na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terapia do passe</a:t>
            </a:r>
          </a:p>
          <a:p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a disposição do paciente exerce papel relevante para os resultados. A má vontade habitual (...) gera energia de alto teor destrutivo que se irradia do interior da pessoa para o seu exterior, produzindo a anulação da força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(...)”</a:t>
            </a:r>
          </a:p>
          <a:p>
            <a:r>
              <a:rPr lang="pt-BR" sz="2000" b="1" dirty="0" smtClean="0">
                <a:ln>
                  <a:noFill/>
                </a:ln>
                <a:solidFill>
                  <a:srgbClr val="FF8427">
                    <a:lumMod val="50000"/>
                  </a:srgbClr>
                </a:solidFill>
                <a:effectLst>
                  <a:outerShdw blurRad="38100" dist="38100" dir="2700000" algn="tl">
                    <a:srgbClr val="FF8427">
                      <a:lumMod val="60000"/>
                      <a:lumOff val="40000"/>
                      <a:alpha val="43000"/>
                    </a:srgbClr>
                  </a:outerShdw>
                </a:effectLst>
                <a:latin typeface="Calibri" panose="020F0502020204030204"/>
                <a:ea typeface="+mn-ea"/>
                <a:cs typeface="Arial" panose="020B0604020202020204" pitchFamily="34" charset="0"/>
              </a:rPr>
              <a:t>Divaldo Franco </a:t>
            </a:r>
            <a:r>
              <a:rPr lang="pt-BR" sz="2000" b="1" dirty="0">
                <a:ln>
                  <a:noFill/>
                </a:ln>
                <a:solidFill>
                  <a:srgbClr val="FF8427">
                    <a:lumMod val="50000"/>
                  </a:srgbClr>
                </a:solidFill>
                <a:effectLst>
                  <a:outerShdw blurRad="38100" dist="38100" dir="2700000" algn="tl">
                    <a:srgbClr val="FF8427">
                      <a:lumMod val="60000"/>
                      <a:lumOff val="40000"/>
                      <a:alpha val="43000"/>
                    </a:srgbClr>
                  </a:outerShdw>
                </a:effectLst>
                <a:latin typeface="Calibri" panose="020F0502020204030204"/>
                <a:ea typeface="+mn-ea"/>
                <a:cs typeface="Arial" panose="020B0604020202020204" pitchFamily="34" charset="0"/>
              </a:rPr>
              <a:t>– </a:t>
            </a:r>
            <a:r>
              <a:rPr lang="pt-BR" sz="2000" b="1" dirty="0" smtClean="0">
                <a:ln>
                  <a:noFill/>
                </a:ln>
                <a:solidFill>
                  <a:srgbClr val="FF8427">
                    <a:lumMod val="50000"/>
                  </a:srgbClr>
                </a:solidFill>
                <a:effectLst>
                  <a:outerShdw blurRad="38100" dist="38100" dir="2700000" algn="tl">
                    <a:srgbClr val="FF8427">
                      <a:lumMod val="60000"/>
                      <a:lumOff val="40000"/>
                      <a:alpha val="43000"/>
                    </a:srgbClr>
                  </a:outerShdw>
                </a:effectLst>
                <a:latin typeface="Calibri" panose="020F0502020204030204"/>
                <a:ea typeface="+mn-ea"/>
                <a:cs typeface="Arial" panose="020B0604020202020204" pitchFamily="34" charset="0"/>
              </a:rPr>
              <a:t>Nas fronteiras da loucura</a:t>
            </a:r>
            <a:endParaRPr lang="pt-BR" sz="2000" b="1" dirty="0">
              <a:ln>
                <a:noFill/>
              </a:ln>
              <a:solidFill>
                <a:srgbClr val="FF8427">
                  <a:lumMod val="50000"/>
                </a:srgbClr>
              </a:solidFill>
              <a:effectLst>
                <a:outerShdw blurRad="38100" dist="38100" dir="2700000" algn="tl">
                  <a:srgbClr val="FF8427">
                    <a:lumMod val="60000"/>
                    <a:lumOff val="40000"/>
                    <a:alpha val="43000"/>
                  </a:srgbClr>
                </a:outerShdw>
              </a:effectLst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707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MÁ VONTADE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762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IMPORTÂNCIA DO ESTUDO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448092" y="2204864"/>
            <a:ext cx="7668344" cy="1872208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00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a typeface="+mj-ea"/>
                <a:cs typeface="+mj-cs"/>
              </a:defRPr>
            </a:lvl1pPr>
          </a:lstStyle>
          <a:p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“ </a:t>
            </a:r>
            <a:r>
              <a:rPr lang="pt-BR" sz="28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’Desenvolver’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a mediunidade, por sua vez, é educá-la, dirigi-la com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sabedoria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e consciência e não colocar-se uma pessoa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‘numa mesa’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para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‘incorporar’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o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obsessor(...)”</a:t>
            </a:r>
          </a:p>
          <a:p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48092" y="4437112"/>
            <a:ext cx="7668344" cy="1368152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00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a typeface="+mj-ea"/>
                <a:cs typeface="+mj-cs"/>
              </a:defRPr>
            </a:lvl1pPr>
          </a:lstStyle>
          <a:p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“(...)Como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, então, propor a essa criatura a desenvoltura de suas possibilidades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medianímicas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se elas também estão sob domínio inferior? ”</a:t>
            </a:r>
            <a:endParaRPr lang="pt-BR" sz="280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chemeClr val="accent4">
                    <a:lumMod val="60000"/>
                    <a:lumOff val="40000"/>
                    <a:alpha val="43000"/>
                  </a:schemeClr>
                </a:outerShdw>
              </a:effectLst>
              <a:latin typeface="+mn-lt"/>
            </a:endParaRPr>
          </a:p>
          <a:p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2904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IMPORTÂNCIA DO ESTUDO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7142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IMPORTÂNCIA DO ESTUDO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448092" y="2708920"/>
            <a:ext cx="7668344" cy="2232248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00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a typeface="+mj-ea"/>
                <a:cs typeface="+mj-cs"/>
              </a:defRPr>
            </a:lvl1pPr>
          </a:lstStyle>
          <a:p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“(...)Correto será primeiro sanar o clima espiritual para só depois fazer encaminhamento à educação mediúnica, sob pena de facilitar mais ainda o obsidiado ao domínio daquele(s) de quem se está a querer fugir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89789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7671" y="188640"/>
            <a:ext cx="7548765" cy="994122"/>
          </a:xfrm>
        </p:spPr>
        <p:txBody>
          <a:bodyPr>
            <a:normAutofit fontScale="90000"/>
          </a:bodyPr>
          <a:lstStyle/>
          <a:p>
            <a:r>
              <a:rPr lang="en-US" sz="50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50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641" y="1988840"/>
            <a:ext cx="4306824" cy="457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IMPORTÂNCIA DO ESTUDO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0712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7671" y="188640"/>
            <a:ext cx="7548765" cy="994122"/>
          </a:xfrm>
        </p:spPr>
        <p:txBody>
          <a:bodyPr>
            <a:normAutofit fontScale="90000"/>
          </a:bodyPr>
          <a:lstStyle/>
          <a:p>
            <a:r>
              <a:rPr lang="en-US" sz="50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50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567670" y="1772816"/>
            <a:ext cx="7548765" cy="994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sx="101000" sy="101000" algn="tl">
                    <a:schemeClr val="bg1">
                      <a:lumMod val="50000"/>
                      <a:alpha val="70000"/>
                    </a:schemeClr>
                  </a:outerShdw>
                </a:effectLst>
                <a:latin typeface="+mn-lt"/>
              </a:rPr>
              <a:t>FÉ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sx="101000" sy="101000" algn="tl">
                  <a:schemeClr val="bg1">
                    <a:lumMod val="50000"/>
                    <a:alpha val="70000"/>
                  </a:schemeClr>
                </a:outerShdw>
              </a:effectLst>
              <a:latin typeface="+mn-lt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567669" y="3210729"/>
            <a:ext cx="7548765" cy="994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defPPr>
              <a:defRPr lang="es-ES"/>
            </a:defPPr>
            <a:lvl1pPr algn="ctr">
              <a:defRPr sz="5000" b="1">
                <a:ln/>
                <a:solidFill>
                  <a:schemeClr val="accent3"/>
                </a:solidFill>
                <a:effectLst>
                  <a:outerShdw blurRad="38100" dist="38100" dir="2700000" sx="103000" sy="103000" algn="tl">
                    <a:schemeClr val="bg1">
                      <a:lumMod val="50000"/>
                      <a:alpha val="70000"/>
                    </a:schemeClr>
                  </a:outerShdw>
                </a:effectLst>
                <a:latin typeface="+mn-lt"/>
                <a:ea typeface="+mj-ea"/>
                <a:cs typeface="+mj-cs"/>
              </a:defRPr>
            </a:lvl1pPr>
            <a:lvl2pPr algn="ctr">
              <a:defRPr sz="4400">
                <a:solidFill>
                  <a:schemeClr val="tx2"/>
                </a:solidFill>
              </a:defRPr>
            </a:lvl2pPr>
            <a:lvl3pPr algn="ctr">
              <a:defRPr sz="4400">
                <a:solidFill>
                  <a:schemeClr val="tx2"/>
                </a:solidFill>
              </a:defRPr>
            </a:lvl3pPr>
            <a:lvl4pPr algn="ctr">
              <a:defRPr sz="4400">
                <a:solidFill>
                  <a:schemeClr val="tx2"/>
                </a:solidFill>
              </a:defRPr>
            </a:lvl4pPr>
            <a:lvl5pPr algn="ctr">
              <a:defRPr sz="4400">
                <a:solidFill>
                  <a:schemeClr val="tx2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9pPr>
          </a:lstStyle>
          <a:p>
            <a:r>
              <a:rPr lang="en-US" dirty="0">
                <a:effectLst>
                  <a:outerShdw blurRad="38100" dist="38100" dir="2700000" sx="101000" sy="101000" algn="tl">
                    <a:schemeClr val="bg1">
                      <a:lumMod val="50000"/>
                      <a:alpha val="70000"/>
                    </a:schemeClr>
                  </a:outerShdw>
                </a:effectLst>
              </a:rPr>
              <a:t>MERECIMENTO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595935" y="4828719"/>
            <a:ext cx="7548765" cy="994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defPPr>
              <a:defRPr lang="es-ES"/>
            </a:defPPr>
            <a:lvl1pPr algn="ctr">
              <a:defRPr sz="5000" b="1">
                <a:ln/>
                <a:solidFill>
                  <a:schemeClr val="accent3"/>
                </a:solidFill>
                <a:effectLst>
                  <a:outerShdw blurRad="38100" dist="38100" dir="2700000" sx="101000" sy="101000" algn="tl">
                    <a:schemeClr val="bg1">
                      <a:lumMod val="50000"/>
                      <a:alpha val="70000"/>
                    </a:schemeClr>
                  </a:outerShdw>
                </a:effectLst>
                <a:latin typeface="+mn-lt"/>
                <a:ea typeface="+mj-ea"/>
                <a:cs typeface="+mj-cs"/>
              </a:defRPr>
            </a:lvl1pPr>
            <a:lvl2pPr algn="ctr">
              <a:defRPr sz="4400">
                <a:solidFill>
                  <a:schemeClr val="tx2"/>
                </a:solidFill>
              </a:defRPr>
            </a:lvl2pPr>
            <a:lvl3pPr algn="ctr">
              <a:defRPr sz="4400">
                <a:solidFill>
                  <a:schemeClr val="tx2"/>
                </a:solidFill>
              </a:defRPr>
            </a:lvl3pPr>
            <a:lvl4pPr algn="ctr">
              <a:defRPr sz="4400">
                <a:solidFill>
                  <a:schemeClr val="tx2"/>
                </a:solidFill>
              </a:defRPr>
            </a:lvl4pPr>
            <a:lvl5pPr algn="ctr">
              <a:defRPr sz="4400">
                <a:solidFill>
                  <a:schemeClr val="tx2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VONTADE</a:t>
            </a:r>
          </a:p>
        </p:txBody>
      </p:sp>
    </p:spTree>
    <p:extLst>
      <p:ext uri="{BB962C8B-B14F-4D97-AF65-F5344CB8AC3E}">
        <p14:creationId xmlns:p14="http://schemas.microsoft.com/office/powerpoint/2010/main" val="332777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FÉ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475656" y="1844824"/>
            <a:ext cx="7668344" cy="1368152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00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a typeface="+mj-ea"/>
                <a:cs typeface="+mj-cs"/>
              </a:defRPr>
            </a:lvl1pPr>
          </a:lstStyle>
          <a:p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“Entende-se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como fé a confiança que se tem na realização de uma coisa, a certeza de atingir determinado fim. Ela é uma espécie de lucidez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(...)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48092" y="3212976"/>
            <a:ext cx="7668344" cy="1296144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00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a typeface="+mj-ea"/>
                <a:cs typeface="+mj-cs"/>
              </a:defRPr>
            </a:lvl1pPr>
          </a:lstStyle>
          <a:p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cumpre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não confundir a fé com a presunção. A verdadeira fé se conjuga à humildade” </a:t>
            </a:r>
            <a:endParaRPr lang="pt-BR" sz="280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chemeClr val="accent4">
                    <a:lumMod val="60000"/>
                    <a:lumOff val="40000"/>
                    <a:alpha val="43000"/>
                  </a:schemeClr>
                </a:outerShdw>
              </a:effectLst>
              <a:latin typeface="+mn-lt"/>
            </a:endParaRPr>
          </a:p>
          <a:p>
            <a:r>
              <a:rPr lang="pt-BR" sz="20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Kardec – O Evangelho, Segundo o espiritismo</a:t>
            </a:r>
            <a:endParaRPr lang="pt-BR" sz="20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chemeClr val="accent4">
                    <a:lumMod val="60000"/>
                    <a:lumOff val="40000"/>
                    <a:alpha val="43000"/>
                  </a:schemeClr>
                </a:outerShdw>
              </a:effectLst>
              <a:latin typeface="+mn-lt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475656" y="4869160"/>
            <a:ext cx="7668344" cy="1988840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00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a typeface="+mj-ea"/>
                <a:cs typeface="+mj-cs"/>
              </a:defRPr>
            </a:lvl1pPr>
          </a:lstStyle>
          <a:p>
            <a:r>
              <a:rPr lang="pt-BR" sz="25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“A conquista da fé, a nosso ver, se faz menos penosa, quando resolvemos ser fiéis, por nós mesmos, às disciplinas decorrentes dos compromissos que </a:t>
            </a:r>
            <a:r>
              <a:rPr lang="pt-BR" sz="25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assumimos” </a:t>
            </a:r>
          </a:p>
          <a:p>
            <a:r>
              <a:rPr lang="pt-BR" sz="25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Chico Xavier – Encontro no tempo</a:t>
            </a:r>
            <a:endParaRPr lang="pt-BR" sz="25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chemeClr val="accent4">
                    <a:lumMod val="60000"/>
                    <a:lumOff val="40000"/>
                    <a:alpha val="43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92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6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FÉ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260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MERECIMENTO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475656" y="1700808"/>
            <a:ext cx="7668344" cy="1512168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00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a typeface="+mj-ea"/>
                <a:cs typeface="+mj-cs"/>
              </a:defRPr>
            </a:lvl1pPr>
          </a:lstStyle>
          <a:p>
            <a:r>
              <a:rPr lang="pt-BR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“a questão do merecimento está diretamente vinculada aos débitos do passado, tanto desta quanto de outras vidas</a:t>
            </a:r>
            <a:r>
              <a:rPr lang="pt-BR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(...)”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75656" y="3356992"/>
            <a:ext cx="7668344" cy="3501008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00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a typeface="+mj-ea"/>
                <a:cs typeface="+mj-cs"/>
              </a:defRPr>
            </a:lvl1pPr>
          </a:lstStyle>
          <a:p>
            <a:r>
              <a:rPr lang="pt-BR" sz="3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“(...)se </a:t>
            </a:r>
            <a:r>
              <a:rPr lang="pt-BR" sz="32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queremos tratar algum problema, sobretudo se psíquico ou perispiritual (cármico), e não nos esforçamos por melhorar nosso mundo mental, nosso padrão vibratório, nosso campo psíquico, dificilmente conseguiremos atingir nosso </a:t>
            </a:r>
            <a:r>
              <a:rPr lang="pt-BR" sz="32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desiderato(...)” </a:t>
            </a:r>
          </a:p>
        </p:txBody>
      </p:sp>
    </p:spTree>
    <p:extLst>
      <p:ext uri="{BB962C8B-B14F-4D97-AF65-F5344CB8AC3E}">
        <p14:creationId xmlns:p14="http://schemas.microsoft.com/office/powerpoint/2010/main" val="11537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MERECIMENTO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475656" y="2276872"/>
            <a:ext cx="7668344" cy="2880320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00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a typeface="+mj-ea"/>
                <a:cs typeface="+mj-cs"/>
              </a:defRPr>
            </a:lvl1pPr>
          </a:lstStyle>
          <a:p>
            <a:r>
              <a:rPr lang="pt-BR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“(...)mesmo </a:t>
            </a:r>
            <a:r>
              <a:rPr lang="pt-BR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sendo quem somos, acreditamo-nos melhores do que na realidade o somos e, por isso mesmo, queremos “driblar” a Espiritualidade fazendo rápidas e curtas boas ações, com isso imaginando adquirir a “senha” do merecimento.”</a:t>
            </a:r>
            <a:endParaRPr lang="pt-BR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chemeClr val="accent4">
                    <a:lumMod val="60000"/>
                    <a:lumOff val="40000"/>
                    <a:alpha val="43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859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VONTADE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448092" y="2636912"/>
            <a:ext cx="7668344" cy="2304256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00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a typeface="+mj-ea"/>
                <a:cs typeface="+mj-cs"/>
              </a:defRPr>
            </a:lvl1pPr>
          </a:lstStyle>
          <a:p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(...) A vontade é atributo essencial do </a:t>
            </a:r>
            <a:r>
              <a:rPr lang="pt-BR" sz="28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Espírito. </a:t>
            </a:r>
            <a:r>
              <a:rPr lang="pt-BR" sz="28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Com o auxílio dessa alavanca, ele atua sobre a matéria elementar e, por uma ação consecutiva, reage sobre seus compostos, cujas propriedades íntimas vêm assim a ficar transformadas.” </a:t>
            </a:r>
            <a:r>
              <a:rPr lang="pt-BR" sz="24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E </a:t>
            </a:r>
            <a:r>
              <a:rPr lang="pt-BR" sz="2400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chemeClr val="accent4">
                      <a:lumMod val="60000"/>
                      <a:lumOff val="40000"/>
                      <a:alpha val="43000"/>
                    </a:schemeClr>
                  </a:outerShdw>
                </a:effectLst>
                <a:latin typeface="+mn-lt"/>
              </a:rPr>
              <a:t>continua...</a:t>
            </a:r>
            <a:endParaRPr lang="pt-BR" sz="280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chemeClr val="accent4">
                    <a:lumMod val="60000"/>
                    <a:lumOff val="40000"/>
                    <a:alpha val="43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878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2109" y="188640"/>
            <a:ext cx="5954327" cy="576064"/>
          </a:xfrm>
        </p:spPr>
        <p:txBody>
          <a:bodyPr>
            <a:normAutofit/>
          </a:bodyPr>
          <a:lstStyle/>
          <a:p>
            <a:r>
              <a:rPr lang="en-US" sz="2800" b="1" spc="300" dirty="0" smtClean="0">
                <a:ln w="0"/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+mn-lt"/>
              </a:rPr>
              <a:t>QUEM É QUEM NO PASSE</a:t>
            </a:r>
            <a:endParaRPr lang="en-US" sz="2800" b="1" spc="300" dirty="0">
              <a:ln w="0"/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162109" y="872208"/>
            <a:ext cx="5981891" cy="540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5000" b="1" dirty="0" smtClean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VONTADE</a:t>
            </a:r>
            <a:endParaRPr lang="en-US" sz="5000" b="1" dirty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81136"/>
            <a:ext cx="1254405" cy="13316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3399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Laranja Vermelho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7288</TotalTime>
  <Words>934</Words>
  <Application>Microsoft Office PowerPoint</Application>
  <PresentationFormat>Apresentação na tela (4:3)</PresentationFormat>
  <Paragraphs>91</Paragraphs>
  <Slides>20</Slides>
  <Notes>18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3" baseType="lpstr">
      <vt:lpstr>Arial</vt:lpstr>
      <vt:lpstr>Calibri</vt:lpstr>
      <vt:lpstr>Diseño predeterminado</vt:lpstr>
      <vt:lpstr>Apresentação do PowerPoint</vt:lpstr>
      <vt:lpstr>QUEM É QUEM NO PASSE</vt:lpstr>
      <vt:lpstr>QUEM É QUEM NO PASSE</vt:lpstr>
      <vt:lpstr>QUEM É QUEM NO PASSE</vt:lpstr>
      <vt:lpstr>QUEM É QUEM NO PASSE</vt:lpstr>
      <vt:lpstr>QUEM É QUEM NO PASSE</vt:lpstr>
      <vt:lpstr>QUEM É QUEM NO PASSE</vt:lpstr>
      <vt:lpstr>QUEM É QUEM NO PASSE</vt:lpstr>
      <vt:lpstr>QUEM É QUEM NO PASSE</vt:lpstr>
      <vt:lpstr>QUEM É QUEM NO PASSE</vt:lpstr>
      <vt:lpstr>QUEM É QUEM NO PASSE</vt:lpstr>
      <vt:lpstr>QUEM É QUEM NO PASSE</vt:lpstr>
      <vt:lpstr>QUEM É QUEM NO PASSE</vt:lpstr>
      <vt:lpstr>QUEM É QUEM NO PASSE</vt:lpstr>
      <vt:lpstr>QUEM É QUEM NO PASSE</vt:lpstr>
      <vt:lpstr>QUEM É QUEM NO PASSE</vt:lpstr>
      <vt:lpstr>QUEM É QUEM NO PASSE</vt:lpstr>
      <vt:lpstr>QUEM É QUEM NO PASSE</vt:lpstr>
      <vt:lpstr>QUEM É QUEM NO PASSE</vt:lpstr>
      <vt:lpstr>QUEM É QUEM NO PASSE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Ronaldo Querino</cp:lastModifiedBy>
  <cp:revision>637</cp:revision>
  <dcterms:created xsi:type="dcterms:W3CDTF">2010-05-23T14:28:12Z</dcterms:created>
  <dcterms:modified xsi:type="dcterms:W3CDTF">2016-04-15T12:01:17Z</dcterms:modified>
</cp:coreProperties>
</file>